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13716000" cx="24384000"/>
  <p:notesSz cx="6858000" cy="9144000"/>
  <p:embeddedFontLst>
    <p:embeddedFont>
      <p:font typeface="Lexend ExtraBold"/>
      <p:bold r:id="rId34"/>
    </p:embeddedFont>
    <p:embeddedFont>
      <p:font typeface="Lexend SemiBold"/>
      <p:regular r:id="rId35"/>
      <p:bold r:id="rId36"/>
    </p:embeddedFont>
    <p:embeddedFont>
      <p:font typeface="Inter Light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Lexend Light"/>
      <p:regular r:id="rId43"/>
      <p:bold r:id="rId44"/>
    </p:embeddedFont>
    <p:embeddedFont>
      <p:font typeface="Inter"/>
      <p:regular r:id="rId45"/>
      <p:bold r:id="rId46"/>
    </p:embeddedFont>
    <p:embeddedFont>
      <p:font typeface="Lexend Medium"/>
      <p:regular r:id="rId47"/>
      <p:bold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Lexend"/>
      <p:regular r:id="rId53"/>
      <p:bold r:id="rId54"/>
    </p:embeddedFont>
    <p:embeddedFont>
      <p:font typeface="Helvetica Neue Light"/>
      <p:regular r:id="rId55"/>
      <p:bold r:id="rId56"/>
      <p:italic r:id="rId57"/>
      <p:boldItalic r:id="rId58"/>
    </p:embeddedFont>
    <p:embeddedFont>
      <p:font typeface="Lexend Black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14F631-7689-470A-8C99-1B8E80AD2B53}">
  <a:tblStyle styleId="{6514F631-7689-470A-8C99-1B8E80AD2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LexendLight-bold.fntdata"/><Relationship Id="rId43" Type="http://schemas.openxmlformats.org/officeDocument/2006/relationships/font" Target="fonts/LexendLight-regular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exendMedium-bold.fntdata"/><Relationship Id="rId47" Type="http://schemas.openxmlformats.org/officeDocument/2006/relationships/font" Target="fonts/LexendMedium-regular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LexendSemiBold-regular.fntdata"/><Relationship Id="rId34" Type="http://schemas.openxmlformats.org/officeDocument/2006/relationships/font" Target="fonts/LexendExtraBold-bold.fntdata"/><Relationship Id="rId37" Type="http://schemas.openxmlformats.org/officeDocument/2006/relationships/font" Target="fonts/InterLight-regular.fntdata"/><Relationship Id="rId36" Type="http://schemas.openxmlformats.org/officeDocument/2006/relationships/font" Target="fonts/LexendSemiBold-bold.fntdata"/><Relationship Id="rId39" Type="http://schemas.openxmlformats.org/officeDocument/2006/relationships/font" Target="fonts/Roboto-regular.fntdata"/><Relationship Id="rId38" Type="http://schemas.openxmlformats.org/officeDocument/2006/relationships/font" Target="fonts/Inter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Lexend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54" Type="http://schemas.openxmlformats.org/officeDocument/2006/relationships/font" Target="fonts/Lexend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59" Type="http://schemas.openxmlformats.org/officeDocument/2006/relationships/font" Target="fonts/LexendBlack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7086e5f2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Navigating Cinema Advertising with Geospatial Data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87086e5f2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04791a2ce_0_5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904791a2ce_0_5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04791a2ce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904791a2ce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04791a2ce_0_4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04791a2ce_0_4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04791a2ce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904791a2ce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04791a2ce_0_5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904791a2ce_0_5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04791a2ce_0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904791a2ce_0_5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04791a2ce_0_5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904791a2ce_0_5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04791a2ce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904791a2ce_0_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04791a2ce_0_6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904791a2ce_0_6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7086e5f2b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7086e5f2b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04791a2ce_0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904791a2ce_0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4791a2ce_0_6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4791a2ce_0_6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04791a2ce_0_6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904791a2ce_0_6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904791a2ce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904791a2ce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04791a2ce_0_6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904791a2ce_0_6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904791a2ce_0_6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904791a2ce_0_6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04791a2ce_0_7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04791a2ce_0_7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Kadir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04791a2ce_0_1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Kadir</a:t>
            </a:r>
            <a:endParaRPr/>
          </a:p>
        </p:txBody>
      </p:sp>
      <p:sp>
        <p:nvSpPr>
          <p:cNvPr id="637" name="Google Shape;637;g2904791a2ce_0_1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086e5f2b_0_8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87086e5f2b_0_8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aa5e8b4c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aa5e8b4c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04791a2ce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904791a2ce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8bec73931_1_4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78bec73931_1_4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959031" y="130810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05325" y="723200"/>
            <a:ext cx="2166375" cy="4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19526450" y="130013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in Slide">
  <p:cSld name="18_Mai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Main Slide">
  <p:cSld name="20_Main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73" name="Google Shape;73;p12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Main Slide">
  <p:cSld name="21_Main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0E283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12192001" y="-1"/>
            <a:ext cx="12191999" cy="685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Main Slide 1">
  <p:cSld name="21_Main Slide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00" y="0"/>
            <a:ext cx="12192000" cy="13716000"/>
          </a:xfrm>
          <a:prstGeom prst="rect">
            <a:avLst/>
          </a:prstGeom>
          <a:solidFill>
            <a:srgbClr val="33516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1" name="Google Shape;81;p14"/>
          <p:cNvSpPr/>
          <p:nvPr>
            <p:ph idx="2" type="pic"/>
          </p:nvPr>
        </p:nvSpPr>
        <p:spPr>
          <a:xfrm>
            <a:off x="12192001" y="-1"/>
            <a:ext cx="12192000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Main Slide">
  <p:cSld name="23_Main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84" name="Google Shape;84;p15"/>
          <p:cNvSpPr/>
          <p:nvPr>
            <p:ph idx="2" type="pic"/>
          </p:nvPr>
        </p:nvSpPr>
        <p:spPr>
          <a:xfrm>
            <a:off x="12192001" y="2288381"/>
            <a:ext cx="12191999" cy="913923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Main Slide">
  <p:cSld name="25_Main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Main Slide">
  <p:cSld name="26_Main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Main Slide">
  <p:cSld name="27_Main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Main Slide">
  <p:cSld name="28_Main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-1" y="0"/>
            <a:ext cx="151131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94" name="Google Shape;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Main Slide">
  <p:cSld name="31_Main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97" name="Google Shape;97;p20"/>
          <p:cNvSpPr/>
          <p:nvPr>
            <p:ph idx="2" type="pic"/>
          </p:nvPr>
        </p:nvSpPr>
        <p:spPr>
          <a:xfrm>
            <a:off x="888998" y="0"/>
            <a:ext cx="11303001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Slide">
  <p:cSld name="1_Main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0E283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" name="Google Shape;17;p3"/>
          <p:cNvSpPr/>
          <p:nvPr>
            <p:ph idx="2" type="pic"/>
          </p:nvPr>
        </p:nvSpPr>
        <p:spPr>
          <a:xfrm>
            <a:off x="12191996" y="0"/>
            <a:ext cx="12192001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47550" y="609600"/>
            <a:ext cx="2876550" cy="5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Main Slide">
  <p:cSld name="32_Main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00" name="Google Shape;100;p21"/>
          <p:cNvSpPr/>
          <p:nvPr>
            <p:ph idx="2" type="pic"/>
          </p:nvPr>
        </p:nvSpPr>
        <p:spPr>
          <a:xfrm>
            <a:off x="12079551" y="0"/>
            <a:ext cx="5080001" cy="762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01" name="Google Shape;101;p21"/>
          <p:cNvSpPr/>
          <p:nvPr>
            <p:ph idx="3" type="pic"/>
          </p:nvPr>
        </p:nvSpPr>
        <p:spPr>
          <a:xfrm>
            <a:off x="17159552" y="0"/>
            <a:ext cx="5080001" cy="762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Main Slide">
  <p:cSld name="34_Main Slid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04" name="Google Shape;104;p22"/>
          <p:cNvSpPr/>
          <p:nvPr>
            <p:ph idx="2" type="pic"/>
          </p:nvPr>
        </p:nvSpPr>
        <p:spPr>
          <a:xfrm>
            <a:off x="888998" y="0"/>
            <a:ext cx="21337853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Main Slide">
  <p:cSld name="35_Main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07" name="Google Shape;107;p23"/>
          <p:cNvSpPr/>
          <p:nvPr>
            <p:ph idx="2" type="pic"/>
          </p:nvPr>
        </p:nvSpPr>
        <p:spPr>
          <a:xfrm>
            <a:off x="889000" y="2288381"/>
            <a:ext cx="9144000" cy="913923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Main Slide">
  <p:cSld name="36_Main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10" name="Google Shape;110;p24"/>
          <p:cNvSpPr/>
          <p:nvPr>
            <p:ph idx="2" type="pic"/>
          </p:nvPr>
        </p:nvSpPr>
        <p:spPr>
          <a:xfrm>
            <a:off x="17794551" y="0"/>
            <a:ext cx="4445001" cy="685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11" name="Google Shape;111;p24"/>
          <p:cNvSpPr/>
          <p:nvPr>
            <p:ph idx="3" type="pic"/>
          </p:nvPr>
        </p:nvSpPr>
        <p:spPr>
          <a:xfrm>
            <a:off x="13349552" y="6858001"/>
            <a:ext cx="4445001" cy="685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Main Slide">
  <p:cSld name="37_Main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14" name="Google Shape;114;p25"/>
          <p:cNvSpPr/>
          <p:nvPr>
            <p:ph idx="2" type="pic"/>
          </p:nvPr>
        </p:nvSpPr>
        <p:spPr>
          <a:xfrm>
            <a:off x="13095550" y="2286001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15" name="Google Shape;115;p25"/>
          <p:cNvSpPr/>
          <p:nvPr>
            <p:ph idx="3" type="pic"/>
          </p:nvPr>
        </p:nvSpPr>
        <p:spPr>
          <a:xfrm>
            <a:off x="17667551" y="2286001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16" name="Google Shape;116;p25"/>
          <p:cNvSpPr/>
          <p:nvPr>
            <p:ph idx="4" type="pic"/>
          </p:nvPr>
        </p:nvSpPr>
        <p:spPr>
          <a:xfrm>
            <a:off x="13095550" y="6858000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17" name="Google Shape;117;p25"/>
          <p:cNvSpPr/>
          <p:nvPr>
            <p:ph idx="5" type="pic"/>
          </p:nvPr>
        </p:nvSpPr>
        <p:spPr>
          <a:xfrm>
            <a:off x="17667551" y="6858000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Main Slide">
  <p:cSld name="42_Main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>
            <a:off x="8510852" y="2286001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21" name="Google Shape;121;p26"/>
          <p:cNvSpPr/>
          <p:nvPr>
            <p:ph idx="3" type="pic"/>
          </p:nvPr>
        </p:nvSpPr>
        <p:spPr>
          <a:xfrm>
            <a:off x="13082852" y="2286001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22" name="Google Shape;122;p26"/>
          <p:cNvSpPr/>
          <p:nvPr>
            <p:ph idx="4" type="pic"/>
          </p:nvPr>
        </p:nvSpPr>
        <p:spPr>
          <a:xfrm>
            <a:off x="17654854" y="2286001"/>
            <a:ext cx="4572001" cy="4571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23" name="Google Shape;12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Main Slide">
  <p:cSld name="43_Main Slid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26" name="Google Shape;126;p27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27" name="Google Shape;127;p27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Main Slide">
  <p:cSld name="38_Main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30" name="Google Shape;130;p28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31" name="Google Shape;131;p28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Main Slide">
  <p:cSld name="39_Main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34" name="Google Shape;134;p29"/>
          <p:cNvSpPr/>
          <p:nvPr>
            <p:ph idx="2" type="pic"/>
          </p:nvPr>
        </p:nvSpPr>
        <p:spPr>
          <a:xfrm>
            <a:off x="9652000" y="0"/>
            <a:ext cx="5080000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35" name="Google Shape;135;p29"/>
          <p:cNvSpPr/>
          <p:nvPr>
            <p:ph idx="3" type="pic"/>
          </p:nvPr>
        </p:nvSpPr>
        <p:spPr>
          <a:xfrm>
            <a:off x="17146853" y="3429000"/>
            <a:ext cx="5080000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36" name="Google Shape;136;p29"/>
          <p:cNvSpPr/>
          <p:nvPr>
            <p:ph idx="4" type="pic"/>
          </p:nvPr>
        </p:nvSpPr>
        <p:spPr>
          <a:xfrm>
            <a:off x="2154436" y="6858000"/>
            <a:ext cx="5080000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37" name="Google Shape;13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Main Slide">
  <p:cSld name="40_Main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40" name="Google Shape;140;p30"/>
          <p:cNvSpPr/>
          <p:nvPr>
            <p:ph idx="2" type="pic"/>
          </p:nvPr>
        </p:nvSpPr>
        <p:spPr>
          <a:xfrm>
            <a:off x="2155577" y="2286002"/>
            <a:ext cx="4443858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41" name="Google Shape;141;p30"/>
          <p:cNvSpPr/>
          <p:nvPr>
            <p:ph idx="3" type="pic"/>
          </p:nvPr>
        </p:nvSpPr>
        <p:spPr>
          <a:xfrm>
            <a:off x="6599435" y="2286002"/>
            <a:ext cx="4443858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42" name="Google Shape;142;p30"/>
          <p:cNvSpPr/>
          <p:nvPr>
            <p:ph idx="4" type="pic"/>
          </p:nvPr>
        </p:nvSpPr>
        <p:spPr>
          <a:xfrm>
            <a:off x="11047288" y="2286002"/>
            <a:ext cx="4443858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43" name="Google Shape;143;p30"/>
          <p:cNvSpPr/>
          <p:nvPr>
            <p:ph idx="5" type="pic"/>
          </p:nvPr>
        </p:nvSpPr>
        <p:spPr>
          <a:xfrm>
            <a:off x="15487151" y="2286002"/>
            <a:ext cx="4443858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44" name="Google Shape;144;p30"/>
          <p:cNvSpPr/>
          <p:nvPr>
            <p:ph idx="6" type="pic"/>
          </p:nvPr>
        </p:nvSpPr>
        <p:spPr>
          <a:xfrm>
            <a:off x="19927014" y="2286002"/>
            <a:ext cx="4443858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ain Slide">
  <p:cSld name="2_Main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19303996" y="-1"/>
            <a:ext cx="5080001" cy="7619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2" name="Google Shape;22;p4"/>
          <p:cNvSpPr/>
          <p:nvPr>
            <p:ph idx="3" type="pic"/>
          </p:nvPr>
        </p:nvSpPr>
        <p:spPr>
          <a:xfrm>
            <a:off x="14223991" y="0"/>
            <a:ext cx="5080001" cy="7619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3" name="Google Shape;23;p4"/>
          <p:cNvSpPr/>
          <p:nvPr>
            <p:ph idx="4" type="pic"/>
          </p:nvPr>
        </p:nvSpPr>
        <p:spPr>
          <a:xfrm>
            <a:off x="9143992" y="0"/>
            <a:ext cx="5080001" cy="7619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47550" y="609600"/>
            <a:ext cx="2876550" cy="5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Main Slide">
  <p:cSld name="41_Main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47" name="Google Shape;147;p31"/>
          <p:cNvSpPr/>
          <p:nvPr>
            <p:ph idx="2" type="pic"/>
          </p:nvPr>
        </p:nvSpPr>
        <p:spPr>
          <a:xfrm>
            <a:off x="9398000" y="2288380"/>
            <a:ext cx="5588000" cy="9139237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Main Slide">
  <p:cSld name="33_Main Slid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50" name="Google Shape;150;p32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51" name="Google Shape;15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Main Slide">
  <p:cSld name="29_Main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54" name="Google Shape;154;p33"/>
          <p:cNvSpPr/>
          <p:nvPr>
            <p:ph idx="2" type="pic"/>
          </p:nvPr>
        </p:nvSpPr>
        <p:spPr>
          <a:xfrm>
            <a:off x="2155576" y="2286001"/>
            <a:ext cx="4878371" cy="44831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55" name="Google Shape;155;p33"/>
          <p:cNvSpPr/>
          <p:nvPr>
            <p:ph idx="3" type="pic"/>
          </p:nvPr>
        </p:nvSpPr>
        <p:spPr>
          <a:xfrm>
            <a:off x="2154435" y="6943659"/>
            <a:ext cx="4878371" cy="44831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56" name="Google Shape;156;p33"/>
          <p:cNvSpPr/>
          <p:nvPr>
            <p:ph idx="4" type="pic"/>
          </p:nvPr>
        </p:nvSpPr>
        <p:spPr>
          <a:xfrm>
            <a:off x="7230771" y="6943659"/>
            <a:ext cx="4878371" cy="44831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57" name="Google Shape;157;p33"/>
          <p:cNvSpPr/>
          <p:nvPr>
            <p:ph idx="5" type="pic"/>
          </p:nvPr>
        </p:nvSpPr>
        <p:spPr>
          <a:xfrm>
            <a:off x="12295977" y="2286000"/>
            <a:ext cx="4878371" cy="913923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58" name="Google Shape;158;p33"/>
          <p:cNvSpPr/>
          <p:nvPr>
            <p:ph idx="6" type="pic"/>
          </p:nvPr>
        </p:nvSpPr>
        <p:spPr>
          <a:xfrm>
            <a:off x="17361183" y="2286000"/>
            <a:ext cx="4878371" cy="44831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59" name="Google Shape;15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 showMasterSp="0">
  <p:cSld name="3_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>
            <p:ph idx="2" type="pic"/>
          </p:nvPr>
        </p:nvSpPr>
        <p:spPr>
          <a:xfrm>
            <a:off x="0" y="-1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2" name="Google Shape;162;p34"/>
          <p:cNvSpPr/>
          <p:nvPr>
            <p:ph idx="3" type="pic"/>
          </p:nvPr>
        </p:nvSpPr>
        <p:spPr>
          <a:xfrm>
            <a:off x="8128000" y="-1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3" name="Google Shape;163;p34"/>
          <p:cNvSpPr/>
          <p:nvPr>
            <p:ph idx="4" type="pic"/>
          </p:nvPr>
        </p:nvSpPr>
        <p:spPr>
          <a:xfrm>
            <a:off x="16256001" y="0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4" name="Google Shape;164;p34"/>
          <p:cNvSpPr/>
          <p:nvPr>
            <p:ph idx="5" type="pic"/>
          </p:nvPr>
        </p:nvSpPr>
        <p:spPr>
          <a:xfrm>
            <a:off x="0" y="6858000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5" name="Google Shape;165;p34"/>
          <p:cNvSpPr/>
          <p:nvPr>
            <p:ph idx="6" type="pic"/>
          </p:nvPr>
        </p:nvSpPr>
        <p:spPr>
          <a:xfrm>
            <a:off x="8121650" y="6858000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6" name="Google Shape;166;p34"/>
          <p:cNvSpPr/>
          <p:nvPr>
            <p:ph idx="7" type="pic"/>
          </p:nvPr>
        </p:nvSpPr>
        <p:spPr>
          <a:xfrm>
            <a:off x="16262350" y="6858000"/>
            <a:ext cx="8127999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67" name="Google Shape;167;p34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Main Slide">
  <p:cSld name="30_Main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12194899" y="2287190"/>
            <a:ext cx="5016501" cy="4572001"/>
          </a:xfrm>
          <a:prstGeom prst="rect">
            <a:avLst/>
          </a:prstGeom>
          <a:solidFill>
            <a:srgbClr val="1F21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1" name="Google Shape;171;p35"/>
          <p:cNvSpPr/>
          <p:nvPr>
            <p:ph idx="2" type="pic"/>
          </p:nvPr>
        </p:nvSpPr>
        <p:spPr>
          <a:xfrm>
            <a:off x="2149111" y="2287190"/>
            <a:ext cx="5016501" cy="45675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2" name="Google Shape;172;p35"/>
          <p:cNvSpPr/>
          <p:nvPr>
            <p:ph idx="3" type="pic"/>
          </p:nvPr>
        </p:nvSpPr>
        <p:spPr>
          <a:xfrm>
            <a:off x="7179446" y="2282758"/>
            <a:ext cx="5016501" cy="45675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3" name="Google Shape;173;p35"/>
          <p:cNvSpPr/>
          <p:nvPr>
            <p:ph idx="4" type="pic"/>
          </p:nvPr>
        </p:nvSpPr>
        <p:spPr>
          <a:xfrm>
            <a:off x="2149111" y="6863623"/>
            <a:ext cx="10042889" cy="45675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4" name="Google Shape;174;p35"/>
          <p:cNvSpPr/>
          <p:nvPr>
            <p:ph idx="5" type="pic"/>
          </p:nvPr>
        </p:nvSpPr>
        <p:spPr>
          <a:xfrm>
            <a:off x="12186389" y="6863623"/>
            <a:ext cx="5016501" cy="45675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5" name="Google Shape;175;p35"/>
          <p:cNvSpPr/>
          <p:nvPr>
            <p:ph idx="6" type="pic"/>
          </p:nvPr>
        </p:nvSpPr>
        <p:spPr>
          <a:xfrm>
            <a:off x="17215963" y="2300486"/>
            <a:ext cx="5016501" cy="9126274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 showMasterSp="0">
  <p:cSld name="4_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>
            <p:ph idx="2" type="pic"/>
          </p:nvPr>
        </p:nvSpPr>
        <p:spPr>
          <a:xfrm>
            <a:off x="0" y="-66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8" name="Google Shape;178;p36"/>
          <p:cNvSpPr/>
          <p:nvPr>
            <p:ph idx="3" type="pic"/>
          </p:nvPr>
        </p:nvSpPr>
        <p:spPr>
          <a:xfrm>
            <a:off x="6096000" y="0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79" name="Google Shape;179;p36"/>
          <p:cNvSpPr/>
          <p:nvPr>
            <p:ph idx="4" type="pic"/>
          </p:nvPr>
        </p:nvSpPr>
        <p:spPr>
          <a:xfrm>
            <a:off x="12185650" y="0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0" name="Google Shape;180;p36"/>
          <p:cNvSpPr/>
          <p:nvPr>
            <p:ph idx="5" type="pic"/>
          </p:nvPr>
        </p:nvSpPr>
        <p:spPr>
          <a:xfrm>
            <a:off x="18281650" y="-67"/>
            <a:ext cx="6096000" cy="91438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1" name="Google Shape;181;p36"/>
          <p:cNvSpPr/>
          <p:nvPr>
            <p:ph idx="6" type="pic"/>
          </p:nvPr>
        </p:nvSpPr>
        <p:spPr>
          <a:xfrm>
            <a:off x="12185650" y="4571966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2" name="Google Shape;182;p36"/>
          <p:cNvSpPr/>
          <p:nvPr>
            <p:ph idx="7" type="pic"/>
          </p:nvPr>
        </p:nvSpPr>
        <p:spPr>
          <a:xfrm>
            <a:off x="12185650" y="9144065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3" name="Google Shape;183;p36"/>
          <p:cNvSpPr/>
          <p:nvPr>
            <p:ph idx="8" type="pic"/>
          </p:nvPr>
        </p:nvSpPr>
        <p:spPr>
          <a:xfrm>
            <a:off x="18275300" y="9144065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4" name="Google Shape;184;p36"/>
          <p:cNvSpPr/>
          <p:nvPr>
            <p:ph idx="9" type="pic"/>
          </p:nvPr>
        </p:nvSpPr>
        <p:spPr>
          <a:xfrm>
            <a:off x="6083300" y="4571802"/>
            <a:ext cx="6096000" cy="914386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5" name="Google Shape;185;p36"/>
          <p:cNvSpPr/>
          <p:nvPr>
            <p:ph idx="13" type="pic"/>
          </p:nvPr>
        </p:nvSpPr>
        <p:spPr>
          <a:xfrm>
            <a:off x="0" y="4571737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186" name="Google Shape;186;p36"/>
          <p:cNvSpPr/>
          <p:nvPr>
            <p:ph idx="14" type="pic"/>
          </p:nvPr>
        </p:nvSpPr>
        <p:spPr>
          <a:xfrm>
            <a:off x="0" y="9144065"/>
            <a:ext cx="6096000" cy="457193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Main Slide">
  <p:cSld name="44_Main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889000" y="0"/>
            <a:ext cx="8890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Main Slide">
  <p:cSld name="46_Main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92" name="Google Shape;192;p38"/>
          <p:cNvSpPr/>
          <p:nvPr>
            <p:ph idx="2" type="pic"/>
          </p:nvPr>
        </p:nvSpPr>
        <p:spPr>
          <a:xfrm>
            <a:off x="888900" y="5249112"/>
            <a:ext cx="23495001" cy="321777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Main Slide">
  <p:cSld name="47_Main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95" name="Google Shape;195;p39"/>
          <p:cNvSpPr/>
          <p:nvPr>
            <p:ph idx="2" type="pic"/>
          </p:nvPr>
        </p:nvSpPr>
        <p:spPr>
          <a:xfrm rot="787856">
            <a:off x="13843568" y="3044128"/>
            <a:ext cx="7617600" cy="76176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Main Slide">
  <p:cSld name="48_Main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198" name="Google Shape;198;p40"/>
          <p:cNvSpPr/>
          <p:nvPr>
            <p:ph idx="2" type="pic"/>
          </p:nvPr>
        </p:nvSpPr>
        <p:spPr>
          <a:xfrm>
            <a:off x="10604500" y="0"/>
            <a:ext cx="3175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199" name="Google Shape;19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365126" y="131290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445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Main Slide">
  <p:cSld name="45_Main Slid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02" name="Google Shape;202;p41"/>
          <p:cNvSpPr/>
          <p:nvPr>
            <p:ph idx="2" type="pic"/>
          </p:nvPr>
        </p:nvSpPr>
        <p:spPr>
          <a:xfrm>
            <a:off x="12191998" y="0"/>
            <a:ext cx="12192001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Main Slide">
  <p:cSld name="24_Main Slid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Main Slide">
  <p:cSld name="49_Main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Main Slide">
  <p:cSld name="50_Main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09" name="Google Shape;209;p44"/>
          <p:cNvSpPr/>
          <p:nvPr/>
        </p:nvSpPr>
        <p:spPr>
          <a:xfrm>
            <a:off x="0" y="0"/>
            <a:ext cx="8382000" cy="13716000"/>
          </a:xfrm>
          <a:prstGeom prst="rect">
            <a:avLst/>
          </a:prstGeom>
          <a:solidFill>
            <a:srgbClr val="0E283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0" name="Google Shape;210;p44"/>
          <p:cNvSpPr/>
          <p:nvPr>
            <p:ph idx="2" type="pic"/>
          </p:nvPr>
        </p:nvSpPr>
        <p:spPr>
          <a:xfrm>
            <a:off x="8382001" y="0"/>
            <a:ext cx="3810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Main Slide">
  <p:cSld name="51_Main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13" name="Google Shape;213;p45"/>
          <p:cNvSpPr/>
          <p:nvPr>
            <p:ph idx="2" type="pic"/>
          </p:nvPr>
        </p:nvSpPr>
        <p:spPr>
          <a:xfrm>
            <a:off x="2154435" y="3552759"/>
            <a:ext cx="5080001" cy="78740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14" name="Google Shape;214;p45"/>
          <p:cNvSpPr/>
          <p:nvPr>
            <p:ph idx="3" type="pic"/>
          </p:nvPr>
        </p:nvSpPr>
        <p:spPr>
          <a:xfrm>
            <a:off x="4694435" y="2309112"/>
            <a:ext cx="5080001" cy="783253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15" name="Google Shape;21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Main Slide">
  <p:cSld name="52_Main Slid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18" name="Google Shape;218;p46"/>
          <p:cNvSpPr/>
          <p:nvPr>
            <p:ph idx="2" type="pic"/>
          </p:nvPr>
        </p:nvSpPr>
        <p:spPr>
          <a:xfrm>
            <a:off x="2154434" y="6734175"/>
            <a:ext cx="5080000" cy="698182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19" name="Google Shape;219;p46"/>
          <p:cNvSpPr/>
          <p:nvPr>
            <p:ph idx="3" type="pic"/>
          </p:nvPr>
        </p:nvSpPr>
        <p:spPr>
          <a:xfrm>
            <a:off x="7234434" y="9271000"/>
            <a:ext cx="5080000" cy="444500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Main Slide">
  <p:cSld name="54_Main Slid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22" name="Google Shape;222;p47"/>
          <p:cNvSpPr/>
          <p:nvPr>
            <p:ph idx="2" type="pic"/>
          </p:nvPr>
        </p:nvSpPr>
        <p:spPr>
          <a:xfrm>
            <a:off x="9757830" y="5077618"/>
            <a:ext cx="5715000" cy="5080002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23" name="Google Shape;223;p47"/>
          <p:cNvSpPr/>
          <p:nvPr>
            <p:ph idx="3" type="pic"/>
          </p:nvPr>
        </p:nvSpPr>
        <p:spPr>
          <a:xfrm>
            <a:off x="16511852" y="5077618"/>
            <a:ext cx="5715000" cy="5080002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 showMasterSp="0">
  <p:cSld name="5_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/>
          <p:nvPr>
            <p:ph idx="2" type="pic"/>
          </p:nvPr>
        </p:nvSpPr>
        <p:spPr>
          <a:xfrm>
            <a:off x="-1" y="2288380"/>
            <a:ext cx="12191999" cy="9139237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26" name="Google Shape;226;p48"/>
          <p:cNvSpPr/>
          <p:nvPr>
            <p:ph idx="3" type="pic"/>
          </p:nvPr>
        </p:nvSpPr>
        <p:spPr>
          <a:xfrm>
            <a:off x="22226853" y="2288380"/>
            <a:ext cx="9144001" cy="9139237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27" name="Google Shape;22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Main Slide">
  <p:cSld name="55_Main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31" name="Google Shape;231;p49"/>
          <p:cNvSpPr/>
          <p:nvPr>
            <p:ph idx="2" type="pic"/>
          </p:nvPr>
        </p:nvSpPr>
        <p:spPr>
          <a:xfrm>
            <a:off x="12192000" y="2288382"/>
            <a:ext cx="12192000" cy="9139237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Main Slide">
  <p:cSld name="56_Main Slid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34" name="Google Shape;234;p50"/>
          <p:cNvSpPr/>
          <p:nvPr>
            <p:ph idx="2" type="pic"/>
          </p:nvPr>
        </p:nvSpPr>
        <p:spPr>
          <a:xfrm>
            <a:off x="2154435" y="6854758"/>
            <a:ext cx="4572001" cy="686124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35" name="Google Shape;235;p50"/>
          <p:cNvSpPr/>
          <p:nvPr>
            <p:ph idx="3" type="pic"/>
          </p:nvPr>
        </p:nvSpPr>
        <p:spPr>
          <a:xfrm>
            <a:off x="16764000" y="2286000"/>
            <a:ext cx="7620000" cy="456875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ain Slide">
  <p:cSld name="3_Main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13082851" y="2288381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1" name="Google Shape;31;p6"/>
          <p:cNvSpPr/>
          <p:nvPr>
            <p:ph idx="3" type="pic"/>
          </p:nvPr>
        </p:nvSpPr>
        <p:spPr>
          <a:xfrm>
            <a:off x="16130850" y="2288380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2" name="Google Shape;32;p6"/>
          <p:cNvSpPr/>
          <p:nvPr>
            <p:ph idx="4" type="pic"/>
          </p:nvPr>
        </p:nvSpPr>
        <p:spPr>
          <a:xfrm>
            <a:off x="19178850" y="2283619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3" name="Google Shape;33;p6"/>
          <p:cNvSpPr/>
          <p:nvPr>
            <p:ph idx="5" type="pic"/>
          </p:nvPr>
        </p:nvSpPr>
        <p:spPr>
          <a:xfrm>
            <a:off x="13082851" y="5341141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4" name="Google Shape;34;p6"/>
          <p:cNvSpPr/>
          <p:nvPr>
            <p:ph idx="6" type="pic"/>
          </p:nvPr>
        </p:nvSpPr>
        <p:spPr>
          <a:xfrm>
            <a:off x="16130850" y="5341140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5" name="Google Shape;35;p6"/>
          <p:cNvSpPr/>
          <p:nvPr>
            <p:ph idx="7" type="pic"/>
          </p:nvPr>
        </p:nvSpPr>
        <p:spPr>
          <a:xfrm>
            <a:off x="19178850" y="5336379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6" name="Google Shape;36;p6"/>
          <p:cNvSpPr/>
          <p:nvPr>
            <p:ph idx="8" type="pic"/>
          </p:nvPr>
        </p:nvSpPr>
        <p:spPr>
          <a:xfrm>
            <a:off x="13082849" y="8393898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7" name="Google Shape;37;p6"/>
          <p:cNvSpPr/>
          <p:nvPr>
            <p:ph idx="9" type="pic"/>
          </p:nvPr>
        </p:nvSpPr>
        <p:spPr>
          <a:xfrm>
            <a:off x="16130848" y="8393897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38" name="Google Shape;38;p6"/>
          <p:cNvSpPr/>
          <p:nvPr>
            <p:ph idx="13" type="pic"/>
          </p:nvPr>
        </p:nvSpPr>
        <p:spPr>
          <a:xfrm>
            <a:off x="19178848" y="8389136"/>
            <a:ext cx="3048001" cy="304799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Main Slide">
  <p:cSld name="57_Main Slid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38" name="Google Shape;238;p51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 showMasterSp="0">
  <p:cSld name="6_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idx="12" type="sldNum"/>
          </p:nvPr>
        </p:nvSpPr>
        <p:spPr>
          <a:xfrm>
            <a:off x="11959031" y="130810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241" name="Google Shape;241;p52"/>
          <p:cNvSpPr/>
          <p:nvPr>
            <p:ph idx="2" type="pic"/>
          </p:nvPr>
        </p:nvSpPr>
        <p:spPr>
          <a:xfrm>
            <a:off x="-1" y="0"/>
            <a:ext cx="24384001" cy="9269082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42" name="Google Shape;242;p52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Main Slide">
  <p:cSld name="58_Main Slid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45" name="Google Shape;245;p53"/>
          <p:cNvSpPr/>
          <p:nvPr>
            <p:ph idx="2" type="pic"/>
          </p:nvPr>
        </p:nvSpPr>
        <p:spPr>
          <a:xfrm>
            <a:off x="15284460" y="3427477"/>
            <a:ext cx="9099539" cy="6861046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Main Slide">
  <p:cSld name="60_Main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48" name="Google Shape;248;p54"/>
          <p:cNvSpPr/>
          <p:nvPr>
            <p:ph idx="2" type="pic"/>
          </p:nvPr>
        </p:nvSpPr>
        <p:spPr>
          <a:xfrm>
            <a:off x="12981528" y="3128655"/>
            <a:ext cx="11402472" cy="71217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Main Slide">
  <p:cSld name="61_Main Slid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51" name="Google Shape;251;p55"/>
          <p:cNvSpPr/>
          <p:nvPr>
            <p:ph idx="2" type="pic"/>
          </p:nvPr>
        </p:nvSpPr>
        <p:spPr>
          <a:xfrm>
            <a:off x="8443368" y="6123082"/>
            <a:ext cx="7497212" cy="472629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52" name="Google Shape;25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Main Slide">
  <p:cSld name="62_Main Slid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55" name="Google Shape;255;p56"/>
          <p:cNvSpPr/>
          <p:nvPr>
            <p:ph idx="2" type="pic"/>
          </p:nvPr>
        </p:nvSpPr>
        <p:spPr>
          <a:xfrm>
            <a:off x="10740503" y="4997468"/>
            <a:ext cx="2946769" cy="36656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Main Slide">
  <p:cSld name="63_Main Slide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58" name="Google Shape;258;p57"/>
          <p:cNvSpPr/>
          <p:nvPr>
            <p:ph idx="2" type="pic"/>
          </p:nvPr>
        </p:nvSpPr>
        <p:spPr>
          <a:xfrm>
            <a:off x="14231618" y="2630182"/>
            <a:ext cx="10490008" cy="6101532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59" name="Google Shape;259;p57"/>
          <p:cNvSpPr/>
          <p:nvPr/>
        </p:nvSpPr>
        <p:spPr>
          <a:xfrm>
            <a:off x="0" y="125"/>
            <a:ext cx="28779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4_Main Slide">
  <p:cSld name="64_Main Slide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63" name="Google Shape;263;p58"/>
          <p:cNvSpPr/>
          <p:nvPr>
            <p:ph idx="2" type="pic"/>
          </p:nvPr>
        </p:nvSpPr>
        <p:spPr>
          <a:xfrm>
            <a:off x="15005060" y="3377218"/>
            <a:ext cx="5740361" cy="6961561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Main Slide">
  <p:cSld name="59_Main Slid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66" name="Google Shape;266;p59"/>
          <p:cNvSpPr/>
          <p:nvPr>
            <p:ph idx="2" type="pic"/>
          </p:nvPr>
        </p:nvSpPr>
        <p:spPr>
          <a:xfrm>
            <a:off x="9297259" y="3008549"/>
            <a:ext cx="5789481" cy="7803772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67" name="Google Shape;26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Main Slide">
  <p:cSld name="53_Main Slide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70" name="Google Shape;270;p60"/>
          <p:cNvSpPr/>
          <p:nvPr>
            <p:ph idx="2" type="pic"/>
          </p:nvPr>
        </p:nvSpPr>
        <p:spPr>
          <a:xfrm>
            <a:off x="5065194" y="8261944"/>
            <a:ext cx="14253612" cy="965808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71" name="Google Shape;271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ain Slide">
  <p:cSld name="4_Main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0" y="0"/>
            <a:ext cx="85089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Main Slide">
  <p:cSld name="22_Main Slid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74" name="Google Shape;274;p61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0E283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5" name="Google Shape;275;p61"/>
          <p:cNvSpPr/>
          <p:nvPr>
            <p:ph idx="2" type="pic"/>
          </p:nvPr>
        </p:nvSpPr>
        <p:spPr>
          <a:xfrm>
            <a:off x="7967355" y="4159844"/>
            <a:ext cx="8570824" cy="5421709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276" name="Google Shape;27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in Slide">
  <p:cSld name="19_Main Slid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79" name="Google Shape;279;p62"/>
          <p:cNvSpPr/>
          <p:nvPr>
            <p:ph idx="2" type="pic"/>
          </p:nvPr>
        </p:nvSpPr>
        <p:spPr>
          <a:xfrm>
            <a:off x="3232161" y="6492654"/>
            <a:ext cx="7001647" cy="4360905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Main Slide">
  <p:cSld name="16_Main Slid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tx">
  <p:cSld name="TITLE_AND_BOD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4"/>
          <p:cNvSpPr txBox="1"/>
          <p:nvPr>
            <p:ph idx="12" type="sldNum"/>
          </p:nvPr>
        </p:nvSpPr>
        <p:spPr>
          <a:xfrm>
            <a:off x="11959031" y="130810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284" name="Google Shape;284;p64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Main Slide">
  <p:cSld name="17_Main Slid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87" name="Google Shape;287;p65"/>
          <p:cNvSpPr/>
          <p:nvPr>
            <p:ph idx="2" type="pic"/>
          </p:nvPr>
        </p:nvSpPr>
        <p:spPr>
          <a:xfrm>
            <a:off x="11000052" y="2921000"/>
            <a:ext cx="5080002" cy="4568824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88" name="Google Shape;288;p65"/>
          <p:cNvSpPr/>
          <p:nvPr>
            <p:ph idx="3" type="pic"/>
          </p:nvPr>
        </p:nvSpPr>
        <p:spPr>
          <a:xfrm>
            <a:off x="17146852" y="2921000"/>
            <a:ext cx="5080002" cy="4568824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Main Slide">
  <p:cSld name="14_Main Slid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91" name="Google Shape;291;p66"/>
          <p:cNvSpPr/>
          <p:nvPr>
            <p:ph idx="2" type="pic"/>
          </p:nvPr>
        </p:nvSpPr>
        <p:spPr>
          <a:xfrm>
            <a:off x="889000" y="0"/>
            <a:ext cx="21337853" cy="6858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Main Slide">
  <p:cSld name="11_Main Slide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94" name="Google Shape;294;p67"/>
          <p:cNvSpPr/>
          <p:nvPr>
            <p:ph idx="2" type="pic"/>
          </p:nvPr>
        </p:nvSpPr>
        <p:spPr>
          <a:xfrm>
            <a:off x="2154435" y="2921000"/>
            <a:ext cx="5700556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95" name="Google Shape;295;p67"/>
          <p:cNvSpPr/>
          <p:nvPr>
            <p:ph idx="3" type="pic"/>
          </p:nvPr>
        </p:nvSpPr>
        <p:spPr>
          <a:xfrm>
            <a:off x="9320054" y="2921000"/>
            <a:ext cx="5700556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296" name="Google Shape;296;p67"/>
          <p:cNvSpPr/>
          <p:nvPr>
            <p:ph idx="4" type="pic"/>
          </p:nvPr>
        </p:nvSpPr>
        <p:spPr>
          <a:xfrm>
            <a:off x="16543457" y="2921000"/>
            <a:ext cx="5700556" cy="4445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Main Slide">
  <p:cSld name="65_Main Slid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299" name="Google Shape;299;p68"/>
          <p:cNvSpPr/>
          <p:nvPr>
            <p:ph idx="2" type="pic"/>
          </p:nvPr>
        </p:nvSpPr>
        <p:spPr>
          <a:xfrm>
            <a:off x="2154435" y="0"/>
            <a:ext cx="9144000" cy="9144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6_Main Slide">
  <p:cSld name="66_Main Slid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302" name="Google Shape;302;p69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Main Slide">
  <p:cSld name="67_Main Slid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305" name="Google Shape;305;p70"/>
          <p:cNvSpPr/>
          <p:nvPr>
            <p:ph idx="2" type="pic"/>
          </p:nvPr>
        </p:nvSpPr>
        <p:spPr>
          <a:xfrm>
            <a:off x="13081000" y="0"/>
            <a:ext cx="11303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in Slide">
  <p:cSld name="10_Main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10921472" y="-1"/>
            <a:ext cx="13462528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47550" y="609600"/>
            <a:ext cx="2876550" cy="5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Main Slide">
  <p:cSld name="12_Main Slid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Main Slide">
  <p:cSld name="5_Main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pic>
        <p:nvPicPr>
          <p:cNvPr id="310" name="Google Shape;310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 showMasterSp="0">
  <p:cSld name="7_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3"/>
          <p:cNvSpPr txBox="1"/>
          <p:nvPr>
            <p:ph idx="12" type="sldNum"/>
          </p:nvPr>
        </p:nvSpPr>
        <p:spPr>
          <a:xfrm>
            <a:off x="11959031" y="130810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313" name="Google Shape;313;p73"/>
          <p:cNvSpPr/>
          <p:nvPr>
            <p:ph idx="2" type="pic"/>
          </p:nvPr>
        </p:nvSpPr>
        <p:spPr>
          <a:xfrm>
            <a:off x="887479" y="891116"/>
            <a:ext cx="22609042" cy="11933768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ain Slide">
  <p:cSld name="6_Main Slide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316" name="Google Shape;316;p74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 showMasterSp="0">
  <p:cSld name="8_Blank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5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 showMasterSp="0">
  <p:cSld name="9_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6"/>
          <p:cNvSpPr/>
          <p:nvPr>
            <p:ph idx="2" type="pic"/>
          </p:nvPr>
        </p:nvSpPr>
        <p:spPr>
          <a:xfrm>
            <a:off x="887479" y="891116"/>
            <a:ext cx="22609042" cy="698897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in Slide">
  <p:cSld name="7_Main Slid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323" name="Google Shape;323;p77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324" name="Google Shape;324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showMasterSp="0">
  <p:cSld name="2_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8"/>
          <p:cNvSpPr txBox="1"/>
          <p:nvPr>
            <p:ph idx="12" type="sldNum"/>
          </p:nvPr>
        </p:nvSpPr>
        <p:spPr>
          <a:xfrm>
            <a:off x="11959031" y="130810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327" name="Google Shape;327;p78"/>
          <p:cNvSpPr/>
          <p:nvPr>
            <p:ph idx="2" type="pic"/>
          </p:nvPr>
        </p:nvSpPr>
        <p:spPr>
          <a:xfrm>
            <a:off x="0" y="0"/>
            <a:ext cx="24383998" cy="13716000"/>
          </a:xfrm>
          <a:prstGeom prst="rect">
            <a:avLst/>
          </a:prstGeom>
          <a:solidFill>
            <a:srgbClr val="E4EBF5">
              <a:alpha val="2000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Main Slide">
  <p:cSld name="13_Main 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51" name="Google Shape;51;p9"/>
          <p:cNvSpPr/>
          <p:nvPr>
            <p:ph idx="2" type="pic"/>
          </p:nvPr>
        </p:nvSpPr>
        <p:spPr>
          <a:xfrm>
            <a:off x="2171699" y="2287191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2" name="Google Shape;52;p9"/>
          <p:cNvSpPr/>
          <p:nvPr>
            <p:ph idx="3" type="pic"/>
          </p:nvPr>
        </p:nvSpPr>
        <p:spPr>
          <a:xfrm>
            <a:off x="7205465" y="2287191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3" name="Google Shape;53;p9"/>
          <p:cNvSpPr/>
          <p:nvPr>
            <p:ph idx="4" type="pic"/>
          </p:nvPr>
        </p:nvSpPr>
        <p:spPr>
          <a:xfrm>
            <a:off x="12236948" y="2287191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4" name="Google Shape;54;p9"/>
          <p:cNvSpPr/>
          <p:nvPr>
            <p:ph idx="5" type="pic"/>
          </p:nvPr>
        </p:nvSpPr>
        <p:spPr>
          <a:xfrm>
            <a:off x="17268431" y="2287191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5" name="Google Shape;55;p9"/>
          <p:cNvSpPr/>
          <p:nvPr>
            <p:ph idx="6" type="pic"/>
          </p:nvPr>
        </p:nvSpPr>
        <p:spPr>
          <a:xfrm>
            <a:off x="2156717" y="6856809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6" name="Google Shape;56;p9"/>
          <p:cNvSpPr/>
          <p:nvPr>
            <p:ph idx="7" type="pic"/>
          </p:nvPr>
        </p:nvSpPr>
        <p:spPr>
          <a:xfrm>
            <a:off x="7190483" y="6856809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7" name="Google Shape;57;p9"/>
          <p:cNvSpPr/>
          <p:nvPr>
            <p:ph idx="8" type="pic"/>
          </p:nvPr>
        </p:nvSpPr>
        <p:spPr>
          <a:xfrm>
            <a:off x="12221966" y="6856809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8" name="Google Shape;58;p9"/>
          <p:cNvSpPr/>
          <p:nvPr>
            <p:ph idx="9" type="pic"/>
          </p:nvPr>
        </p:nvSpPr>
        <p:spPr>
          <a:xfrm>
            <a:off x="17253449" y="6856809"/>
            <a:ext cx="5001518" cy="4572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59" name="Google Shape;59;p9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Main Slide">
  <p:cSld name="15_Main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62" name="Google Shape;62;p10"/>
          <p:cNvSpPr/>
          <p:nvPr>
            <p:ph idx="2" type="pic"/>
          </p:nvPr>
        </p:nvSpPr>
        <p:spPr>
          <a:xfrm>
            <a:off x="6180666" y="4953000"/>
            <a:ext cx="3810000" cy="381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63" name="Google Shape;63;p10"/>
          <p:cNvSpPr/>
          <p:nvPr>
            <p:ph idx="3" type="pic"/>
          </p:nvPr>
        </p:nvSpPr>
        <p:spPr>
          <a:xfrm>
            <a:off x="10978444" y="4953000"/>
            <a:ext cx="3810000" cy="381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64" name="Google Shape;64;p10"/>
          <p:cNvSpPr/>
          <p:nvPr>
            <p:ph idx="4" type="pic"/>
          </p:nvPr>
        </p:nvSpPr>
        <p:spPr>
          <a:xfrm>
            <a:off x="15776222" y="4953000"/>
            <a:ext cx="3810000" cy="381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sp>
        <p:nvSpPr>
          <p:cNvPr id="65" name="Google Shape;65;p10"/>
          <p:cNvSpPr/>
          <p:nvPr>
            <p:ph idx="5" type="pic"/>
          </p:nvPr>
        </p:nvSpPr>
        <p:spPr>
          <a:xfrm>
            <a:off x="20574000" y="4953000"/>
            <a:ext cx="3810000" cy="381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14250" y="355850"/>
            <a:ext cx="2540125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8" Type="http://schemas.openxmlformats.org/officeDocument/2006/relationships/theme" Target="../theme/theme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 rot="-5400000">
            <a:off x="-1391550" y="6740875"/>
            <a:ext cx="361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  <a:defRPr b="1" i="0" sz="1800" u="none" cap="none" strike="noStrike">
                <a:solidFill>
                  <a:srgbClr val="0E283D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9021425" y="12803141"/>
            <a:ext cx="322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t/>
            </a:r>
            <a:endParaRPr b="0" i="0" sz="1800" u="none" cap="none" strike="noStrike">
              <a:solidFill>
                <a:srgbClr val="67718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19526450" y="130013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5169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335169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://etc.ch/FgQP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hyperlink" Target="http://etc.ch/FgQP" TargetMode="External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11" Type="http://schemas.openxmlformats.org/officeDocument/2006/relationships/image" Target="../media/image27.png"/><Relationship Id="rId10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9"/>
          <p:cNvSpPr/>
          <p:nvPr/>
        </p:nvSpPr>
        <p:spPr>
          <a:xfrm>
            <a:off x="-1" y="0"/>
            <a:ext cx="24384000" cy="13716000"/>
          </a:xfrm>
          <a:prstGeom prst="rect">
            <a:avLst/>
          </a:prstGeom>
          <a:solidFill>
            <a:srgbClr val="0E283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3" name="Google Shape;333;p79"/>
          <p:cNvSpPr/>
          <p:nvPr/>
        </p:nvSpPr>
        <p:spPr>
          <a:xfrm>
            <a:off x="12030485" y="12662779"/>
            <a:ext cx="323028" cy="161514"/>
          </a:xfrm>
          <a:custGeom>
            <a:rect b="b" l="l" r="r" t="t"/>
            <a:pathLst>
              <a:path extrusionOk="0" h="21600" w="2160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79"/>
          <p:cNvSpPr txBox="1"/>
          <p:nvPr/>
        </p:nvSpPr>
        <p:spPr>
          <a:xfrm>
            <a:off x="10180049" y="11960150"/>
            <a:ext cx="40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1800"/>
              <a:buFont typeface="Inter"/>
              <a:buNone/>
            </a:pPr>
            <a:r>
              <a:rPr b="1" lang="en-US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www.echo-analytics.com</a:t>
            </a:r>
            <a:endParaRPr b="1" sz="2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79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36" name="Google Shape;336;p79"/>
          <p:cNvSpPr txBox="1"/>
          <p:nvPr/>
        </p:nvSpPr>
        <p:spPr>
          <a:xfrm>
            <a:off x="3495599" y="4980150"/>
            <a:ext cx="17392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10000"/>
              <a:buFont typeface="Inter ExtraBold"/>
              <a:buNone/>
            </a:pPr>
            <a:r>
              <a:rPr lang="en-US" sz="7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From Data to Action:</a:t>
            </a:r>
            <a:endParaRPr sz="7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F6F8FF"/>
              </a:buClr>
              <a:buSzPts val="10000"/>
              <a:buFont typeface="Inter ExtraBold"/>
              <a:buNone/>
            </a:pPr>
            <a:r>
              <a:rPr i="1" lang="en-US" sz="7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Decision Science for Accelerated Business Results</a:t>
            </a:r>
            <a:endParaRPr i="1" sz="73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7" name="Google Shape;3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6888" y="1337950"/>
            <a:ext cx="4810225" cy="95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9"/>
          <p:cNvSpPr txBox="1"/>
          <p:nvPr/>
        </p:nvSpPr>
        <p:spPr>
          <a:xfrm>
            <a:off x="6628350" y="10150600"/>
            <a:ext cx="1112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1800"/>
              <a:buFont typeface="Inter"/>
              <a:buNone/>
            </a:pPr>
            <a:r>
              <a:rPr b="1" lang="en-US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Kadir Karakus,</a:t>
            </a:r>
            <a:br>
              <a:rPr b="1" lang="en-US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-US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Head of Data at Echo Analytics 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38" name="Google Shape;438;p88"/>
          <p:cNvSpPr/>
          <p:nvPr>
            <p:ph idx="2" type="pic"/>
          </p:nvPr>
        </p:nvSpPr>
        <p:spPr>
          <a:xfrm>
            <a:off x="9723983" y="4291838"/>
            <a:ext cx="5742000" cy="774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descr="image4.png" id="439" name="Google Shape;43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675" y="3577550"/>
            <a:ext cx="7194826" cy="9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88"/>
          <p:cNvSpPr txBox="1"/>
          <p:nvPr/>
        </p:nvSpPr>
        <p:spPr>
          <a:xfrm>
            <a:off x="10479823" y="5516855"/>
            <a:ext cx="423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u="sng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http://etc.ch/FgQP</a:t>
            </a:r>
            <a:endParaRPr sz="145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1" name="Google Shape;441;p88"/>
          <p:cNvPicPr preferRelativeResize="0"/>
          <p:nvPr/>
        </p:nvPicPr>
        <p:blipFill rotWithShape="1">
          <a:blip r:embed="rId5">
            <a:alphaModFix/>
          </a:blip>
          <a:srcRect b="0" l="2001" r="2222" t="2171"/>
          <a:stretch/>
        </p:blipFill>
        <p:spPr>
          <a:xfrm>
            <a:off x="10444058" y="6455513"/>
            <a:ext cx="4302058" cy="43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8"/>
          <p:cNvSpPr txBox="1"/>
          <p:nvPr/>
        </p:nvSpPr>
        <p:spPr>
          <a:xfrm>
            <a:off x="1992374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Making a choice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48" name="Google Shape;448;p89"/>
          <p:cNvSpPr txBox="1"/>
          <p:nvPr/>
        </p:nvSpPr>
        <p:spPr>
          <a:xfrm>
            <a:off x="5056200" y="7301525"/>
            <a:ext cx="1427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 Black"/>
                <a:ea typeface="Lexend Black"/>
                <a:cs typeface="Lexend Black"/>
                <a:sym typeface="Lexend Black"/>
              </a:rPr>
              <a:t>Knowing the company’s goal is to have </a:t>
            </a:r>
            <a:r>
              <a:rPr lang="en-US" sz="36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A NEW MASCOT</a:t>
            </a:r>
            <a:endParaRPr>
              <a:solidFill>
                <a:srgbClr val="FF5358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449" name="Google Shape;449;p89"/>
          <p:cNvSpPr txBox="1"/>
          <p:nvPr/>
        </p:nvSpPr>
        <p:spPr>
          <a:xfrm>
            <a:off x="1992374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Making a choice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89"/>
          <p:cNvSpPr/>
          <p:nvPr/>
        </p:nvSpPr>
        <p:spPr>
          <a:xfrm>
            <a:off x="4851301" y="4158663"/>
            <a:ext cx="14681400" cy="214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53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51" name="Google Shape;451;p89"/>
          <p:cNvSpPr txBox="1"/>
          <p:nvPr/>
        </p:nvSpPr>
        <p:spPr>
          <a:xfrm>
            <a:off x="5836949" y="4636113"/>
            <a:ext cx="12710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Imagine you work for a Fast food chain, which project should be your first priority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?</a:t>
            </a:r>
            <a:endParaRPr sz="2900">
              <a:solidFill>
                <a:srgbClr val="FF535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0"/>
          <p:cNvSpPr txBox="1"/>
          <p:nvPr/>
        </p:nvSpPr>
        <p:spPr>
          <a:xfrm>
            <a:off x="11691200" y="6795750"/>
            <a:ext cx="11079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“That depends a good deal on where you want to get to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.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”</a:t>
            </a:r>
            <a:endParaRPr sz="3600">
              <a:solidFill>
                <a:srgbClr val="30353E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57" name="Google Shape;457;p9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58" name="Google Shape;458;p90"/>
          <p:cNvSpPr txBox="1"/>
          <p:nvPr/>
        </p:nvSpPr>
        <p:spPr>
          <a:xfrm>
            <a:off x="4142649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What do you 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want</a:t>
            </a: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90"/>
          <p:cNvSpPr txBox="1"/>
          <p:nvPr/>
        </p:nvSpPr>
        <p:spPr>
          <a:xfrm>
            <a:off x="11691200" y="4928500"/>
            <a:ext cx="108414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“Would you tell me, please, which way I ought to go from here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?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”</a:t>
            </a:r>
            <a:endParaRPr sz="3600">
              <a:solidFill>
                <a:srgbClr val="30353E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60" name="Google Shape;46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876" y="5572975"/>
            <a:ext cx="60198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90"/>
          <p:cNvSpPr/>
          <p:nvPr/>
        </p:nvSpPr>
        <p:spPr>
          <a:xfrm>
            <a:off x="2040875" y="20575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1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62" name="Google Shape;462;p90"/>
          <p:cNvSpPr txBox="1"/>
          <p:nvPr/>
        </p:nvSpPr>
        <p:spPr>
          <a:xfrm>
            <a:off x="11691200" y="8864725"/>
            <a:ext cx="115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“I don’t much care where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.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”</a:t>
            </a:r>
            <a:endParaRPr sz="3600">
              <a:solidFill>
                <a:srgbClr val="30353E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63" name="Google Shape;463;p90"/>
          <p:cNvSpPr txBox="1"/>
          <p:nvPr/>
        </p:nvSpPr>
        <p:spPr>
          <a:xfrm>
            <a:off x="11691200" y="10539075"/>
            <a:ext cx="115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“Then it doesn’t much matter which way you go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.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”</a:t>
            </a:r>
            <a:endParaRPr sz="3600">
              <a:solidFill>
                <a:srgbClr val="30353E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64" name="Google Shape;46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776" y="4933600"/>
            <a:ext cx="12001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76" y="6810375"/>
            <a:ext cx="12001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776" y="8551225"/>
            <a:ext cx="12001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76" y="10235100"/>
            <a:ext cx="12001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73" name="Google Shape;473;p91"/>
          <p:cNvSpPr txBox="1"/>
          <p:nvPr/>
        </p:nvSpPr>
        <p:spPr>
          <a:xfrm>
            <a:off x="3687000" y="6364388"/>
            <a:ext cx="170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 Black"/>
                <a:ea typeface="Lexend Black"/>
                <a:cs typeface="Lexend Black"/>
                <a:sym typeface="Lexend Black"/>
              </a:rPr>
              <a:t>Knowing the company’s goal is to </a:t>
            </a:r>
            <a:r>
              <a:rPr lang="en-US" sz="36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REDUCE CUSTOMER CHURN</a:t>
            </a:r>
            <a:endParaRPr>
              <a:solidFill>
                <a:srgbClr val="FF5358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474" name="Google Shape;474;p91"/>
          <p:cNvSpPr txBox="1"/>
          <p:nvPr/>
        </p:nvSpPr>
        <p:spPr>
          <a:xfrm>
            <a:off x="8558047" y="8030075"/>
            <a:ext cx="125160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Targeting potential churners with a coupon advertising campaign</a:t>
            </a:r>
            <a:endParaRPr sz="31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75" name="Google Shape;475;p91"/>
          <p:cNvSpPr txBox="1"/>
          <p:nvPr/>
        </p:nvSpPr>
        <p:spPr>
          <a:xfrm>
            <a:off x="8558062" y="9584900"/>
            <a:ext cx="10302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Creating personas of your customers to </a:t>
            </a: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understand who are the churners.</a:t>
            </a:r>
            <a:endParaRPr sz="31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76" name="Google Shape;476;p91"/>
          <p:cNvSpPr txBox="1"/>
          <p:nvPr/>
        </p:nvSpPr>
        <p:spPr>
          <a:xfrm>
            <a:off x="8558062" y="11139725"/>
            <a:ext cx="10302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Analyzing the financial data of your biggest competitors to buy them all out.</a:t>
            </a:r>
            <a:endParaRPr sz="31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77" name="Google Shape;477;p91"/>
          <p:cNvSpPr/>
          <p:nvPr/>
        </p:nvSpPr>
        <p:spPr>
          <a:xfrm>
            <a:off x="6256488" y="790812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A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78" name="Google Shape;478;p91"/>
          <p:cNvSpPr/>
          <p:nvPr/>
        </p:nvSpPr>
        <p:spPr>
          <a:xfrm>
            <a:off x="6256488" y="946295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B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79" name="Google Shape;479;p91"/>
          <p:cNvSpPr/>
          <p:nvPr/>
        </p:nvSpPr>
        <p:spPr>
          <a:xfrm>
            <a:off x="6256488" y="110177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C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80" name="Google Shape;480;p91"/>
          <p:cNvSpPr txBox="1"/>
          <p:nvPr/>
        </p:nvSpPr>
        <p:spPr>
          <a:xfrm>
            <a:off x="1992374" y="20706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Making a choice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91"/>
          <p:cNvSpPr/>
          <p:nvPr/>
        </p:nvSpPr>
        <p:spPr>
          <a:xfrm>
            <a:off x="4851301" y="3549063"/>
            <a:ext cx="14681400" cy="214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53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82" name="Google Shape;482;p91"/>
          <p:cNvSpPr txBox="1"/>
          <p:nvPr/>
        </p:nvSpPr>
        <p:spPr>
          <a:xfrm>
            <a:off x="5836949" y="4026513"/>
            <a:ext cx="12710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Imagine you work for a Fast food chain, which project should be your first priority?</a:t>
            </a:r>
            <a:endParaRPr sz="3600">
              <a:solidFill>
                <a:srgbClr val="30353E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2"/>
          <p:cNvSpPr txBox="1"/>
          <p:nvPr/>
        </p:nvSpPr>
        <p:spPr>
          <a:xfrm>
            <a:off x="2358100" y="5528775"/>
            <a:ext cx="99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You need to weight Value and Frequency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92"/>
          <p:cNvSpPr txBox="1"/>
          <p:nvPr/>
        </p:nvSpPr>
        <p:spPr>
          <a:xfrm>
            <a:off x="2358100" y="6825525"/>
            <a:ext cx="101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b="1"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Impact = Value * Frequency</a:t>
            </a:r>
            <a:endParaRPr b="1"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9" name="Google Shape;489;p9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90" name="Google Shape;490;p92"/>
          <p:cNvSpPr txBox="1"/>
          <p:nvPr/>
        </p:nvSpPr>
        <p:spPr>
          <a:xfrm>
            <a:off x="4142649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What can you 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do</a:t>
            </a: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92"/>
          <p:cNvSpPr/>
          <p:nvPr/>
        </p:nvSpPr>
        <p:spPr>
          <a:xfrm>
            <a:off x="2040875" y="20575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2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92" name="Google Shape;492;p92"/>
          <p:cNvSpPr txBox="1"/>
          <p:nvPr/>
        </p:nvSpPr>
        <p:spPr>
          <a:xfrm>
            <a:off x="2358100" y="8207975"/>
            <a:ext cx="105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How close is this option to your goal?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3" name="Google Shape;493;p92"/>
          <p:cNvSpPr txBox="1"/>
          <p:nvPr/>
        </p:nvSpPr>
        <p:spPr>
          <a:xfrm>
            <a:off x="2358100" y="9577525"/>
            <a:ext cx="105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Do I have the right resources? Is it feasible?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494" name="Google Shape;494;p92"/>
          <p:cNvGraphicFramePr/>
          <p:nvPr/>
        </p:nvGraphicFramePr>
        <p:xfrm>
          <a:off x="13364850" y="560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{6514F631-7689-470A-8C99-1B8E80AD2B53}</a:tableStyleId>
              </a:tblPr>
              <a:tblGrid>
                <a:gridCol w="2376450"/>
                <a:gridCol w="3721000"/>
                <a:gridCol w="3865025"/>
              </a:tblGrid>
              <a:tr h="105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FREQUENCY</a:t>
                      </a:r>
                      <a:endParaRPr b="1" sz="3200"/>
                    </a:p>
                  </a:txBody>
                  <a:tcPr marT="91425" marB="91425" marR="91425" marL="91425" anchor="ctr"/>
                </a:tc>
                <a:tc hMerge="1"/>
              </a:tr>
              <a:tr h="17725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VALUE</a:t>
                      </a:r>
                      <a:endParaRPr b="1" sz="3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High Value </a:t>
                      </a:r>
                      <a:br>
                        <a:rPr b="1" lang="en-US" sz="3200">
                          <a:solidFill>
                            <a:srgbClr val="38761D"/>
                          </a:solidFill>
                        </a:rPr>
                      </a:b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 Low Frequency</a:t>
                      </a:r>
                      <a:endParaRPr b="1" sz="32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F1C232"/>
                          </a:solidFill>
                        </a:rPr>
                        <a:t> </a:t>
                      </a:r>
                      <a:r>
                        <a:rPr b="1" lang="en-US" sz="3200">
                          <a:solidFill>
                            <a:srgbClr val="F1C232"/>
                          </a:solidFill>
                        </a:rPr>
                        <a:t>High Value </a:t>
                      </a:r>
                      <a:br>
                        <a:rPr b="1" lang="en-US" sz="3200">
                          <a:solidFill>
                            <a:srgbClr val="F1C232"/>
                          </a:solidFill>
                        </a:rPr>
                      </a:br>
                      <a:r>
                        <a:rPr b="1" lang="en-US" sz="3200">
                          <a:solidFill>
                            <a:srgbClr val="F1C232"/>
                          </a:solidFill>
                        </a:rPr>
                        <a:t> High Frequency</a:t>
                      </a:r>
                      <a:endParaRPr b="1" sz="3200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72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FF5358"/>
                          </a:solidFill>
                        </a:rPr>
                        <a:t> </a:t>
                      </a:r>
                      <a:r>
                        <a:rPr b="1" lang="en-US" sz="3200">
                          <a:solidFill>
                            <a:srgbClr val="FF5358"/>
                          </a:solidFill>
                        </a:rPr>
                        <a:t>Low Value </a:t>
                      </a:r>
                      <a:br>
                        <a:rPr b="1" lang="en-US" sz="3200">
                          <a:solidFill>
                            <a:srgbClr val="FF5358"/>
                          </a:solidFill>
                        </a:rPr>
                      </a:br>
                      <a:r>
                        <a:rPr b="1" lang="en-US" sz="3200">
                          <a:solidFill>
                            <a:srgbClr val="FF5358"/>
                          </a:solidFill>
                        </a:rPr>
                        <a:t> Low Frequency</a:t>
                      </a:r>
                      <a:endParaRPr b="1" sz="3200">
                        <a:solidFill>
                          <a:srgbClr val="FF5358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Low Value </a:t>
                      </a:r>
                      <a:br>
                        <a:rPr b="1" lang="en-US" sz="3200">
                          <a:solidFill>
                            <a:srgbClr val="38761D"/>
                          </a:solidFill>
                        </a:rPr>
                      </a:br>
                      <a:r>
                        <a:rPr b="1" lang="en-US" sz="3200">
                          <a:solidFill>
                            <a:srgbClr val="38761D"/>
                          </a:solidFill>
                        </a:rPr>
                        <a:t> High Frequency</a:t>
                      </a:r>
                      <a:endParaRPr b="1" sz="32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3"/>
          <p:cNvSpPr txBox="1"/>
          <p:nvPr/>
        </p:nvSpPr>
        <p:spPr>
          <a:xfrm>
            <a:off x="2358100" y="5528775"/>
            <a:ext cx="99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You need to weight Value and Frequency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0" name="Google Shape;500;p93"/>
          <p:cNvSpPr txBox="1"/>
          <p:nvPr/>
        </p:nvSpPr>
        <p:spPr>
          <a:xfrm>
            <a:off x="2358100" y="6825525"/>
            <a:ext cx="101271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Be careful of: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b="1"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Optimism bias</a:t>
            </a: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 leading to planning fallacy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b="1"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Sunk cost bias</a:t>
            </a:r>
            <a:endParaRPr b="1"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1" name="Google Shape;501;p9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02" name="Google Shape;502;p93"/>
          <p:cNvSpPr txBox="1"/>
          <p:nvPr/>
        </p:nvSpPr>
        <p:spPr>
          <a:xfrm>
            <a:off x="4142649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What can you 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do</a:t>
            </a: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3" name="Google Shape;503;p93"/>
          <p:cNvSpPr/>
          <p:nvPr/>
        </p:nvSpPr>
        <p:spPr>
          <a:xfrm>
            <a:off x="2040875" y="20575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2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504" name="Google Shape;5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75" y="3886200"/>
            <a:ext cx="10523601" cy="81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4"/>
          <p:cNvSpPr/>
          <p:nvPr/>
        </p:nvSpPr>
        <p:spPr>
          <a:xfrm>
            <a:off x="4851300" y="4412303"/>
            <a:ext cx="14681400" cy="636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53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10" name="Google Shape;510;p9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11" name="Google Shape;511;p94"/>
          <p:cNvSpPr txBox="1"/>
          <p:nvPr/>
        </p:nvSpPr>
        <p:spPr>
          <a:xfrm>
            <a:off x="5836950" y="8031250"/>
            <a:ext cx="127101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 Black"/>
                <a:ea typeface="Lexend Black"/>
                <a:cs typeface="Lexend Black"/>
                <a:sym typeface="Lexend Black"/>
              </a:rPr>
              <a:t>you decided to analyze your customers using </a:t>
            </a:r>
            <a:r>
              <a:rPr lang="en-US" sz="36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Mobility Data </a:t>
            </a:r>
            <a:r>
              <a:rPr lang="en-US" sz="3600">
                <a:solidFill>
                  <a:srgbClr val="30353E"/>
                </a:solidFill>
                <a:latin typeface="Lexend Black"/>
                <a:ea typeface="Lexend Black"/>
                <a:cs typeface="Lexend Black"/>
                <a:sym typeface="Lexend Black"/>
              </a:rPr>
              <a:t>to better understand them</a:t>
            </a:r>
            <a:endParaRPr>
              <a:solidFill>
                <a:srgbClr val="30353E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512" name="Google Shape;512;p94"/>
          <p:cNvSpPr txBox="1"/>
          <p:nvPr/>
        </p:nvSpPr>
        <p:spPr>
          <a:xfrm>
            <a:off x="1992374" y="20706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Back to the use case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94"/>
          <p:cNvSpPr txBox="1"/>
          <p:nvPr/>
        </p:nvSpPr>
        <p:spPr>
          <a:xfrm>
            <a:off x="5987250" y="5591000"/>
            <a:ext cx="12409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You are working for a Fast Food chain and, knowing the company’s goal is to reduce customer churn,</a:t>
            </a:r>
            <a:endParaRPr sz="3600">
              <a:solidFill>
                <a:srgbClr val="FF535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5"/>
          <p:cNvSpPr txBox="1"/>
          <p:nvPr/>
        </p:nvSpPr>
        <p:spPr>
          <a:xfrm>
            <a:off x="12461750" y="4766775"/>
            <a:ext cx="99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Your decision is as good as your data…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9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20" name="Google Shape;520;p95"/>
          <p:cNvSpPr txBox="1"/>
          <p:nvPr/>
        </p:nvSpPr>
        <p:spPr>
          <a:xfrm>
            <a:off x="4142649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What do you 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know</a:t>
            </a: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95"/>
          <p:cNvSpPr/>
          <p:nvPr/>
        </p:nvSpPr>
        <p:spPr>
          <a:xfrm>
            <a:off x="2040875" y="20575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22" name="Google Shape;522;p95"/>
          <p:cNvSpPr txBox="1"/>
          <p:nvPr/>
        </p:nvSpPr>
        <p:spPr>
          <a:xfrm>
            <a:off x="12461750" y="7445975"/>
            <a:ext cx="9909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Truth is complex and “one man’s garbage is another man’s transfer”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95"/>
          <p:cNvSpPr txBox="1"/>
          <p:nvPr/>
        </p:nvSpPr>
        <p:spPr>
          <a:xfrm>
            <a:off x="12461750" y="9232250"/>
            <a:ext cx="10596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Footfall data with 30m precision: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Bad if you analyze 5m grids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Good if you analyze neighborhoods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95"/>
          <p:cNvSpPr txBox="1"/>
          <p:nvPr/>
        </p:nvSpPr>
        <p:spPr>
          <a:xfrm>
            <a:off x="12461750" y="6106375"/>
            <a:ext cx="99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… and your data is probably fixed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5" name="Google Shape;5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699" y="5708000"/>
            <a:ext cx="83820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6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31" name="Google Shape;531;p96"/>
          <p:cNvSpPr txBox="1"/>
          <p:nvPr/>
        </p:nvSpPr>
        <p:spPr>
          <a:xfrm>
            <a:off x="1992374" y="20706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Correlation Trap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5175" y="4650425"/>
            <a:ext cx="9796151" cy="69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6"/>
          <p:cNvSpPr txBox="1"/>
          <p:nvPr/>
        </p:nvSpPr>
        <p:spPr>
          <a:xfrm>
            <a:off x="2587675" y="4007750"/>
            <a:ext cx="1059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Hypothesis: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4" name="Google Shape;534;p96"/>
          <p:cNvSpPr txBox="1"/>
          <p:nvPr/>
        </p:nvSpPr>
        <p:spPr>
          <a:xfrm>
            <a:off x="2587675" y="9233350"/>
            <a:ext cx="324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Interesting</a:t>
            </a:r>
            <a:endParaRPr/>
          </a:p>
        </p:txBody>
      </p:sp>
      <p:sp>
        <p:nvSpPr>
          <p:cNvPr id="535" name="Google Shape;535;p96"/>
          <p:cNvSpPr txBox="1"/>
          <p:nvPr/>
        </p:nvSpPr>
        <p:spPr>
          <a:xfrm>
            <a:off x="5471888" y="9025600"/>
            <a:ext cx="1455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chemeClr val="dk1"/>
                </a:solidFill>
              </a:rPr>
              <a:t>≠</a:t>
            </a:r>
            <a:endParaRPr b="1" sz="4700"/>
          </a:p>
        </p:txBody>
      </p:sp>
      <p:sp>
        <p:nvSpPr>
          <p:cNvPr id="536" name="Google Shape;536;p96"/>
          <p:cNvSpPr txBox="1"/>
          <p:nvPr/>
        </p:nvSpPr>
        <p:spPr>
          <a:xfrm>
            <a:off x="6802063" y="9233350"/>
            <a:ext cx="683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Valuable → Twyman’s Law</a:t>
            </a:r>
            <a:endParaRPr/>
          </a:p>
        </p:txBody>
      </p:sp>
      <p:sp>
        <p:nvSpPr>
          <p:cNvPr id="537" name="Google Shape;537;p96"/>
          <p:cNvSpPr txBox="1"/>
          <p:nvPr/>
        </p:nvSpPr>
        <p:spPr>
          <a:xfrm>
            <a:off x="2710325" y="10427550"/>
            <a:ext cx="105984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Adopt a psychologist mindset and “humanize” the data.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8" name="Google Shape;538;p96"/>
          <p:cNvSpPr txBox="1"/>
          <p:nvPr/>
        </p:nvSpPr>
        <p:spPr>
          <a:xfrm>
            <a:off x="2920600" y="5004200"/>
            <a:ext cx="100572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Clr>
                <a:schemeClr val="dk1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Your candies are poisoned by your competitors, this poison creates an necessary urge to churn.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9" name="Google Shape;539;p96"/>
          <p:cNvSpPr txBox="1"/>
          <p:nvPr/>
        </p:nvSpPr>
        <p:spPr>
          <a:xfrm>
            <a:off x="2920600" y="7333500"/>
            <a:ext cx="84498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Churning is a way of life, and this includes a lot of candy eating.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45" name="Google Shape;545;p97"/>
          <p:cNvSpPr txBox="1"/>
          <p:nvPr/>
        </p:nvSpPr>
        <p:spPr>
          <a:xfrm>
            <a:off x="1992374" y="20706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Making a choice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6" name="Google Shape;546;p97"/>
          <p:cNvSpPr txBox="1"/>
          <p:nvPr/>
        </p:nvSpPr>
        <p:spPr>
          <a:xfrm>
            <a:off x="11495125" y="4819450"/>
            <a:ext cx="1223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You classified your customer base into 3 personas: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97"/>
          <p:cNvSpPr/>
          <p:nvPr/>
        </p:nvSpPr>
        <p:spPr>
          <a:xfrm>
            <a:off x="12158413" y="621605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1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48" name="Google Shape;548;p97"/>
          <p:cNvSpPr/>
          <p:nvPr/>
        </p:nvSpPr>
        <p:spPr>
          <a:xfrm>
            <a:off x="12158413" y="83042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2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49" name="Google Shape;549;p97"/>
          <p:cNvSpPr/>
          <p:nvPr/>
        </p:nvSpPr>
        <p:spPr>
          <a:xfrm>
            <a:off x="12158413" y="103163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50" name="Google Shape;550;p97"/>
          <p:cNvSpPr txBox="1"/>
          <p:nvPr/>
        </p:nvSpPr>
        <p:spPr>
          <a:xfrm>
            <a:off x="13999000" y="6255350"/>
            <a:ext cx="9318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Thea: is not loyal, spends the minimum and visits once a month.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1" name="Google Shape;551;p97"/>
          <p:cNvSpPr txBox="1"/>
          <p:nvPr/>
        </p:nvSpPr>
        <p:spPr>
          <a:xfrm>
            <a:off x="13999000" y="8316325"/>
            <a:ext cx="8785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Sofia: is loyal, spends above </a:t>
            </a: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average</a:t>
            </a: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 and visits several times a week.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2" name="Google Shape;552;p97"/>
          <p:cNvSpPr txBox="1"/>
          <p:nvPr/>
        </p:nvSpPr>
        <p:spPr>
          <a:xfrm>
            <a:off x="13999000" y="10674200"/>
            <a:ext cx="973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Alex: is average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3" name="Google Shape;553;p97"/>
          <p:cNvSpPr/>
          <p:nvPr/>
        </p:nvSpPr>
        <p:spPr>
          <a:xfrm>
            <a:off x="-773900" y="4316025"/>
            <a:ext cx="11551800" cy="7977300"/>
          </a:xfrm>
          <a:prstGeom prst="roundRect">
            <a:avLst>
              <a:gd fmla="val 671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7"/>
          <p:cNvSpPr txBox="1"/>
          <p:nvPr/>
        </p:nvSpPr>
        <p:spPr>
          <a:xfrm>
            <a:off x="1992375" y="6020175"/>
            <a:ext cx="8008800" cy="4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To reduce churn you want to give your customers incentives.</a:t>
            </a:r>
            <a:endParaRPr sz="3500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-US" sz="35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5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 Your analysis revealed that when compared to average consumers, churners spend less and visit your shops less.</a:t>
            </a:r>
            <a:endParaRPr sz="3500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0"/>
          <p:cNvSpPr/>
          <p:nvPr/>
        </p:nvSpPr>
        <p:spPr>
          <a:xfrm>
            <a:off x="8833209" y="3914950"/>
            <a:ext cx="6717600" cy="8388300"/>
          </a:xfrm>
          <a:prstGeom prst="roundRect">
            <a:avLst>
              <a:gd fmla="val 7298" name="adj"/>
            </a:avLst>
          </a:prstGeom>
          <a:solidFill>
            <a:srgbClr val="FFFFFF"/>
          </a:solidFill>
          <a:ln cap="flat" cmpd="sng" w="28575">
            <a:solidFill>
              <a:srgbClr val="04253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80"/>
          <p:cNvSpPr txBox="1"/>
          <p:nvPr/>
        </p:nvSpPr>
        <p:spPr>
          <a:xfrm>
            <a:off x="8479509" y="9391900"/>
            <a:ext cx="742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53C"/>
              </a:buClr>
              <a:buSzPts val="4800"/>
              <a:buFont typeface="Work Sans"/>
              <a:buNone/>
            </a:pPr>
            <a:r>
              <a:rPr b="1" lang="en-US" sz="48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Kadir Karakus</a:t>
            </a:r>
            <a:endParaRPr b="1" i="0" sz="4800" u="none" cap="none" strike="noStrike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p80"/>
          <p:cNvSpPr txBox="1"/>
          <p:nvPr/>
        </p:nvSpPr>
        <p:spPr>
          <a:xfrm>
            <a:off x="8304609" y="10436032"/>
            <a:ext cx="777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3600"/>
              <a:buFont typeface="Work Sans"/>
              <a:buNone/>
            </a:pPr>
            <a:r>
              <a:rPr lang="en-US" sz="3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  <a:t>Head of Data </a:t>
            </a:r>
            <a:br>
              <a:rPr lang="en-US" sz="3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  <a:t>at Echo Analytics</a:t>
            </a:r>
            <a:endParaRPr sz="2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80"/>
          <p:cNvSpPr txBox="1"/>
          <p:nvPr/>
        </p:nvSpPr>
        <p:spPr>
          <a:xfrm>
            <a:off x="1929075" y="2124500"/>
            <a:ext cx="9776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71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Who am I</a:t>
            </a:r>
            <a:r>
              <a:rPr lang="en-US" sz="71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?</a:t>
            </a:r>
            <a:r>
              <a:rPr lang="en-US" sz="71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</a:t>
            </a:r>
            <a:endParaRPr sz="3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7" name="Google Shape;347;p80"/>
          <p:cNvPicPr preferRelativeResize="0"/>
          <p:nvPr/>
        </p:nvPicPr>
        <p:blipFill rotWithShape="1">
          <a:blip r:embed="rId3">
            <a:alphaModFix/>
          </a:blip>
          <a:srcRect b="24133" l="5383" r="4582" t="0"/>
          <a:stretch/>
        </p:blipFill>
        <p:spPr>
          <a:xfrm>
            <a:off x="10341909" y="4829975"/>
            <a:ext cx="3700200" cy="390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8" name="Google Shape;348;p80"/>
          <p:cNvSpPr txBox="1"/>
          <p:nvPr>
            <p:ph idx="12" type="sldNum"/>
          </p:nvPr>
        </p:nvSpPr>
        <p:spPr>
          <a:xfrm>
            <a:off x="288901" y="1313153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8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60" name="Google Shape;560;p98"/>
          <p:cNvSpPr txBox="1"/>
          <p:nvPr/>
        </p:nvSpPr>
        <p:spPr>
          <a:xfrm>
            <a:off x="1992375" y="2070625"/>
            <a:ext cx="15747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Which one should be incentivized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98"/>
          <p:cNvSpPr/>
          <p:nvPr>
            <p:ph idx="2" type="pic"/>
          </p:nvPr>
        </p:nvSpPr>
        <p:spPr>
          <a:xfrm>
            <a:off x="9723983" y="4291838"/>
            <a:ext cx="5742000" cy="7740000"/>
          </a:xfrm>
          <a:prstGeom prst="rect">
            <a:avLst/>
          </a:prstGeom>
          <a:solidFill>
            <a:srgbClr val="E4EBF5"/>
          </a:solidFill>
          <a:ln>
            <a:noFill/>
          </a:ln>
        </p:spPr>
      </p:sp>
      <p:pic>
        <p:nvPicPr>
          <p:cNvPr descr="image4.png" id="562" name="Google Shape;56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675" y="3577550"/>
            <a:ext cx="7194826" cy="9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8"/>
          <p:cNvSpPr txBox="1"/>
          <p:nvPr/>
        </p:nvSpPr>
        <p:spPr>
          <a:xfrm>
            <a:off x="10479823" y="5516855"/>
            <a:ext cx="423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u="sng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http://etc.ch/FgQP</a:t>
            </a:r>
            <a:endParaRPr sz="145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4" name="Google Shape;564;p98"/>
          <p:cNvPicPr preferRelativeResize="0"/>
          <p:nvPr/>
        </p:nvPicPr>
        <p:blipFill rotWithShape="1">
          <a:blip r:embed="rId5">
            <a:alphaModFix/>
          </a:blip>
          <a:srcRect b="0" l="2001" r="2222" t="2171"/>
          <a:stretch/>
        </p:blipFill>
        <p:spPr>
          <a:xfrm>
            <a:off x="10444058" y="6455513"/>
            <a:ext cx="4302058" cy="43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9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70" name="Google Shape;570;p99"/>
          <p:cNvSpPr txBox="1"/>
          <p:nvPr/>
        </p:nvSpPr>
        <p:spPr>
          <a:xfrm>
            <a:off x="1992375" y="2070625"/>
            <a:ext cx="11642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Research proves that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99"/>
          <p:cNvSpPr txBox="1"/>
          <p:nvPr/>
        </p:nvSpPr>
        <p:spPr>
          <a:xfrm>
            <a:off x="2514525" y="6750638"/>
            <a:ext cx="10598400" cy="21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Scored all the customers with a “churn risk”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Control: No incentive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Test: Incentive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2" name="Google Shape;5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5078" y="4561850"/>
            <a:ext cx="10142374" cy="69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0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78" name="Google Shape;578;p100"/>
          <p:cNvSpPr txBox="1"/>
          <p:nvPr/>
        </p:nvSpPr>
        <p:spPr>
          <a:xfrm>
            <a:off x="1992375" y="2070625"/>
            <a:ext cx="11642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Research proves that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…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9" name="Google Shape;57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874" y="4352625"/>
            <a:ext cx="13284250" cy="72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1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85" name="Google Shape;585;p101"/>
          <p:cNvSpPr txBox="1"/>
          <p:nvPr/>
        </p:nvSpPr>
        <p:spPr>
          <a:xfrm>
            <a:off x="1992376" y="2070625"/>
            <a:ext cx="13455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Decision Focused Analysis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101"/>
          <p:cNvSpPr txBox="1"/>
          <p:nvPr/>
        </p:nvSpPr>
        <p:spPr>
          <a:xfrm>
            <a:off x="2587675" y="4186350"/>
            <a:ext cx="189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Pre-test it: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101"/>
          <p:cNvSpPr txBox="1"/>
          <p:nvPr/>
        </p:nvSpPr>
        <p:spPr>
          <a:xfrm>
            <a:off x="2587675" y="8074875"/>
            <a:ext cx="1759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Data or analysis only has value if it can change decisions </a:t>
            </a:r>
            <a:endParaRPr/>
          </a:p>
        </p:txBody>
      </p:sp>
      <p:sp>
        <p:nvSpPr>
          <p:cNvPr id="588" name="Google Shape;588;p101"/>
          <p:cNvSpPr txBox="1"/>
          <p:nvPr/>
        </p:nvSpPr>
        <p:spPr>
          <a:xfrm>
            <a:off x="2587675" y="9269075"/>
            <a:ext cx="1059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Bad reasons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101"/>
          <p:cNvSpPr txBox="1"/>
          <p:nvPr/>
        </p:nvSpPr>
        <p:spPr>
          <a:xfrm>
            <a:off x="2587675" y="10463275"/>
            <a:ext cx="1759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Value of information</a:t>
            </a:r>
            <a:endParaRPr/>
          </a:p>
        </p:txBody>
      </p:sp>
      <p:sp>
        <p:nvSpPr>
          <p:cNvPr id="590" name="Google Shape;590;p101"/>
          <p:cNvSpPr txBox="1"/>
          <p:nvPr/>
        </p:nvSpPr>
        <p:spPr>
          <a:xfrm>
            <a:off x="3515900" y="5132700"/>
            <a:ext cx="194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If your experiment outputs Thea → We incentivize Thea</a:t>
            </a:r>
            <a:endParaRPr/>
          </a:p>
        </p:txBody>
      </p:sp>
      <p:sp>
        <p:nvSpPr>
          <p:cNvPr id="591" name="Google Shape;591;p101"/>
          <p:cNvSpPr txBox="1"/>
          <p:nvPr/>
        </p:nvSpPr>
        <p:spPr>
          <a:xfrm>
            <a:off x="3515900" y="5896000"/>
            <a:ext cx="1967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If your experiment outputs Sofia → We incentivize Sofia</a:t>
            </a:r>
            <a:endParaRPr/>
          </a:p>
        </p:txBody>
      </p:sp>
      <p:sp>
        <p:nvSpPr>
          <p:cNvPr id="592" name="Google Shape;592;p101"/>
          <p:cNvSpPr txBox="1"/>
          <p:nvPr/>
        </p:nvSpPr>
        <p:spPr>
          <a:xfrm>
            <a:off x="3515900" y="6680650"/>
            <a:ext cx="1556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3600"/>
              <a:buFont typeface="Lexend"/>
              <a:buChar char="○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If your experiment outputs Alex → We incentivize Alex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598" name="Google Shape;598;p102"/>
          <p:cNvSpPr txBox="1"/>
          <p:nvPr/>
        </p:nvSpPr>
        <p:spPr>
          <a:xfrm>
            <a:off x="1992376" y="2070625"/>
            <a:ext cx="13455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From Data to Action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99" name="Google Shape;5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300" y="4218200"/>
            <a:ext cx="10339401" cy="76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605" name="Google Shape;605;p103"/>
          <p:cNvSpPr txBox="1"/>
          <p:nvPr/>
        </p:nvSpPr>
        <p:spPr>
          <a:xfrm>
            <a:off x="1992376" y="2070625"/>
            <a:ext cx="13455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103"/>
          <p:cNvSpPr txBox="1"/>
          <p:nvPr/>
        </p:nvSpPr>
        <p:spPr>
          <a:xfrm>
            <a:off x="2587675" y="4186350"/>
            <a:ext cx="189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 good analysis can change your decision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103"/>
          <p:cNvSpPr txBox="1"/>
          <p:nvPr/>
        </p:nvSpPr>
        <p:spPr>
          <a:xfrm>
            <a:off x="2587675" y="5078050"/>
            <a:ext cx="1759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Remember what you need for a quality decision</a:t>
            </a:r>
            <a:endParaRPr/>
          </a:p>
        </p:txBody>
      </p:sp>
      <p:sp>
        <p:nvSpPr>
          <p:cNvPr id="608" name="Google Shape;608;p103"/>
          <p:cNvSpPr txBox="1"/>
          <p:nvPr/>
        </p:nvSpPr>
        <p:spPr>
          <a:xfrm>
            <a:off x="2587675" y="9116675"/>
            <a:ext cx="146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 good analysis creates: Impact = Value * Frequence </a:t>
            </a:r>
            <a:endParaRPr sz="3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103"/>
          <p:cNvSpPr txBox="1"/>
          <p:nvPr/>
        </p:nvSpPr>
        <p:spPr>
          <a:xfrm>
            <a:off x="2587675" y="10310875"/>
            <a:ext cx="1759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A good analysis weights: Impact vs Feasibility</a:t>
            </a:r>
            <a:endParaRPr/>
          </a:p>
        </p:txBody>
      </p:sp>
      <p:sp>
        <p:nvSpPr>
          <p:cNvPr id="610" name="Google Shape;610;p103"/>
          <p:cNvSpPr txBox="1"/>
          <p:nvPr/>
        </p:nvSpPr>
        <p:spPr>
          <a:xfrm>
            <a:off x="7940421" y="6292071"/>
            <a:ext cx="8195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WHAT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11" name="Google Shape;611;p103"/>
          <p:cNvSpPr/>
          <p:nvPr/>
        </p:nvSpPr>
        <p:spPr>
          <a:xfrm>
            <a:off x="6743906" y="6228675"/>
            <a:ext cx="703200" cy="6603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A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612" name="Google Shape;612;p103"/>
          <p:cNvSpPr/>
          <p:nvPr/>
        </p:nvSpPr>
        <p:spPr>
          <a:xfrm>
            <a:off x="6743900" y="7088962"/>
            <a:ext cx="703200" cy="6603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B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613" name="Google Shape;613;p103"/>
          <p:cNvSpPr/>
          <p:nvPr/>
        </p:nvSpPr>
        <p:spPr>
          <a:xfrm>
            <a:off x="6743906" y="7949249"/>
            <a:ext cx="703200" cy="6603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C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614" name="Google Shape;614;p103"/>
          <p:cNvSpPr txBox="1"/>
          <p:nvPr/>
        </p:nvSpPr>
        <p:spPr>
          <a:xfrm>
            <a:off x="7940421" y="7224472"/>
            <a:ext cx="8195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DO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15" name="Google Shape;615;p103"/>
          <p:cNvSpPr txBox="1"/>
          <p:nvPr/>
        </p:nvSpPr>
        <p:spPr>
          <a:xfrm>
            <a:off x="7940421" y="8094744"/>
            <a:ext cx="8195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KNOW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16" name="Google Shape;616;p103"/>
          <p:cNvSpPr txBox="1"/>
          <p:nvPr/>
        </p:nvSpPr>
        <p:spPr>
          <a:xfrm>
            <a:off x="2587675" y="11462200"/>
            <a:ext cx="1759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600"/>
              <a:buFont typeface="Lexend"/>
              <a:buChar char="●"/>
            </a:pPr>
            <a:r>
              <a:rPr lang="en-US" sz="3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Data and Dialogue lead from Data to Action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4"/>
          <p:cNvSpPr/>
          <p:nvPr/>
        </p:nvSpPr>
        <p:spPr>
          <a:xfrm>
            <a:off x="7776220" y="5119850"/>
            <a:ext cx="4955400" cy="6187800"/>
          </a:xfrm>
          <a:prstGeom prst="roundRect">
            <a:avLst>
              <a:gd fmla="val 7298" name="adj"/>
            </a:avLst>
          </a:prstGeom>
          <a:solidFill>
            <a:srgbClr val="FFFFFF"/>
          </a:solidFill>
          <a:ln cap="flat" cmpd="sng" w="28575">
            <a:solidFill>
              <a:srgbClr val="04253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04"/>
          <p:cNvSpPr txBox="1"/>
          <p:nvPr/>
        </p:nvSpPr>
        <p:spPr>
          <a:xfrm>
            <a:off x="7908227" y="9160050"/>
            <a:ext cx="469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53C"/>
              </a:buClr>
              <a:buSzPts val="4800"/>
              <a:buFont typeface="Work Sans"/>
              <a:buNone/>
            </a:pPr>
            <a:r>
              <a:rPr b="1" lang="en-US" sz="38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Greg Scharer</a:t>
            </a:r>
            <a:endParaRPr b="1" i="0" sz="3800" u="none" cap="none" strike="noStrike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3" name="Google Shape;623;p104"/>
          <p:cNvSpPr txBox="1"/>
          <p:nvPr/>
        </p:nvSpPr>
        <p:spPr>
          <a:xfrm>
            <a:off x="7960676" y="9975677"/>
            <a:ext cx="45864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53C"/>
              </a:buClr>
              <a:buSzPts val="3600"/>
              <a:buFont typeface="Work Sans"/>
              <a:buNone/>
            </a:pPr>
            <a:r>
              <a:rPr lang="en-US" sz="26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Senior VP of Technology </a:t>
            </a:r>
            <a:br>
              <a:rPr lang="en-US" sz="26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6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&amp; Operations at NCM</a:t>
            </a:r>
            <a:endParaRPr sz="2600" u="none" cap="none" strike="noStrike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104"/>
          <p:cNvSpPr/>
          <p:nvPr/>
        </p:nvSpPr>
        <p:spPr>
          <a:xfrm>
            <a:off x="2319012" y="5119850"/>
            <a:ext cx="4955400" cy="6187800"/>
          </a:xfrm>
          <a:prstGeom prst="roundRect">
            <a:avLst>
              <a:gd fmla="val 7298" name="adj"/>
            </a:avLst>
          </a:prstGeom>
          <a:solidFill>
            <a:srgbClr val="FFFFFF"/>
          </a:solidFill>
          <a:ln cap="flat" cmpd="sng" w="28575">
            <a:solidFill>
              <a:srgbClr val="04253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04"/>
          <p:cNvSpPr txBox="1"/>
          <p:nvPr/>
        </p:nvSpPr>
        <p:spPr>
          <a:xfrm>
            <a:off x="2058097" y="9160050"/>
            <a:ext cx="547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53C"/>
              </a:buClr>
              <a:buSzPts val="4800"/>
              <a:buFont typeface="Work Sans"/>
              <a:buNone/>
            </a:pPr>
            <a:r>
              <a:rPr b="1" lang="en-US" sz="3800">
                <a:solidFill>
                  <a:srgbClr val="04253C"/>
                </a:solidFill>
                <a:latin typeface="Lexend"/>
                <a:ea typeface="Lexend"/>
                <a:cs typeface="Lexend"/>
                <a:sym typeface="Lexend"/>
              </a:rPr>
              <a:t>Kadir Karakus</a:t>
            </a:r>
            <a:endParaRPr b="1" i="0" sz="3800" u="none" cap="none" strike="noStrike">
              <a:solidFill>
                <a:srgbClr val="04253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104"/>
          <p:cNvSpPr txBox="1"/>
          <p:nvPr/>
        </p:nvSpPr>
        <p:spPr>
          <a:xfrm>
            <a:off x="1929077" y="9930278"/>
            <a:ext cx="57354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3600"/>
              <a:buFont typeface="Work Sans"/>
              <a:buNone/>
            </a:pPr>
            <a:r>
              <a:rPr lang="en-US" sz="2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  <a:t>Head of Data </a:t>
            </a:r>
            <a:br>
              <a:rPr lang="en-US" sz="2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600">
                <a:solidFill>
                  <a:srgbClr val="3B3838"/>
                </a:solidFill>
                <a:latin typeface="Lexend"/>
                <a:ea typeface="Lexend"/>
                <a:cs typeface="Lexend"/>
                <a:sym typeface="Lexend"/>
              </a:rPr>
              <a:t>at Echo Analytics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7" name="Google Shape;627;p104"/>
          <p:cNvSpPr txBox="1"/>
          <p:nvPr/>
        </p:nvSpPr>
        <p:spPr>
          <a:xfrm>
            <a:off x="1929075" y="2124500"/>
            <a:ext cx="9776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71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Join us tomorrow</a:t>
            </a:r>
            <a:r>
              <a:rPr lang="en-US" sz="71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! </a:t>
            </a:r>
            <a:endParaRPr sz="3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8" name="Google Shape;628;p104"/>
          <p:cNvPicPr preferRelativeResize="0"/>
          <p:nvPr/>
        </p:nvPicPr>
        <p:blipFill rotWithShape="1">
          <a:blip r:embed="rId3">
            <a:alphaModFix/>
          </a:blip>
          <a:srcRect b="24133" l="5383" r="4582" t="0"/>
          <a:stretch/>
        </p:blipFill>
        <p:spPr>
          <a:xfrm>
            <a:off x="3431943" y="5794840"/>
            <a:ext cx="2729400" cy="288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9" name="Google Shape;629;p104"/>
          <p:cNvPicPr preferRelativeResize="0"/>
          <p:nvPr/>
        </p:nvPicPr>
        <p:blipFill rotWithShape="1">
          <a:blip r:embed="rId4">
            <a:alphaModFix/>
          </a:blip>
          <a:srcRect b="0" l="7239" r="13028" t="20590"/>
          <a:stretch/>
        </p:blipFill>
        <p:spPr>
          <a:xfrm>
            <a:off x="8779828" y="5741506"/>
            <a:ext cx="2948100" cy="293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0" name="Google Shape;630;p104"/>
          <p:cNvSpPr txBox="1"/>
          <p:nvPr>
            <p:ph idx="12" type="sldNum"/>
          </p:nvPr>
        </p:nvSpPr>
        <p:spPr>
          <a:xfrm>
            <a:off x="288901" y="1313153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  <p:sp>
        <p:nvSpPr>
          <p:cNvPr id="631" name="Google Shape;631;p104"/>
          <p:cNvSpPr txBox="1"/>
          <p:nvPr/>
        </p:nvSpPr>
        <p:spPr>
          <a:xfrm>
            <a:off x="13913650" y="6726800"/>
            <a:ext cx="92142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46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Navigating Cinema Advertising with Geospatial Data</a:t>
            </a:r>
            <a:endParaRPr sz="46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2" name="Google Shape;632;p104"/>
          <p:cNvSpPr txBox="1"/>
          <p:nvPr/>
        </p:nvSpPr>
        <p:spPr>
          <a:xfrm>
            <a:off x="13304050" y="6099550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“</a:t>
            </a:r>
            <a:endParaRPr/>
          </a:p>
        </p:txBody>
      </p:sp>
      <p:sp>
        <p:nvSpPr>
          <p:cNvPr id="633" name="Google Shape;633;p104"/>
          <p:cNvSpPr txBox="1"/>
          <p:nvPr/>
        </p:nvSpPr>
        <p:spPr>
          <a:xfrm>
            <a:off x="21955150" y="7422650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”</a:t>
            </a:r>
            <a:endParaRPr/>
          </a:p>
        </p:txBody>
      </p:sp>
      <p:sp>
        <p:nvSpPr>
          <p:cNvPr id="634" name="Google Shape;634;p104"/>
          <p:cNvSpPr txBox="1"/>
          <p:nvPr/>
        </p:nvSpPr>
        <p:spPr>
          <a:xfrm>
            <a:off x="14754675" y="8867950"/>
            <a:ext cx="79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3800">
                <a:solidFill>
                  <a:srgbClr val="30353E"/>
                </a:solidFill>
                <a:latin typeface="Lexend"/>
                <a:ea typeface="Lexend"/>
                <a:cs typeface="Lexend"/>
                <a:sym typeface="Lexend"/>
              </a:rPr>
              <a:t>11:05 AM - Columbia University</a:t>
            </a:r>
            <a:endParaRPr sz="3800">
              <a:solidFill>
                <a:srgbClr val="30353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5"/>
          <p:cNvSpPr/>
          <p:nvPr/>
        </p:nvSpPr>
        <p:spPr>
          <a:xfrm>
            <a:off x="0" y="0"/>
            <a:ext cx="11336400" cy="13716000"/>
          </a:xfrm>
          <a:prstGeom prst="rect">
            <a:avLst/>
          </a:prstGeom>
          <a:solidFill>
            <a:srgbClr val="E4EB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66" y="3018159"/>
            <a:ext cx="3257622" cy="161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422" y="2571951"/>
            <a:ext cx="2216433" cy="102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343" y="7635932"/>
            <a:ext cx="2882590" cy="9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6991" y="5455694"/>
            <a:ext cx="3568148" cy="122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38" y="877085"/>
            <a:ext cx="6628797" cy="20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4415" y="9158225"/>
            <a:ext cx="3973301" cy="39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2873" y="7495926"/>
            <a:ext cx="2216435" cy="16437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7" name="Google Shape;647;p105"/>
          <p:cNvSpPr txBox="1"/>
          <p:nvPr/>
        </p:nvSpPr>
        <p:spPr>
          <a:xfrm>
            <a:off x="12564960" y="9725447"/>
            <a:ext cx="137313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5000"/>
              <a:buFont typeface="Inter ExtraBold"/>
              <a:buNone/>
            </a:pPr>
            <a:r>
              <a:rPr i="0" lang="en-US" sz="13300" u="none" cap="none" strike="noStrike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Thank</a:t>
            </a:r>
            <a:r>
              <a:rPr lang="en-US" sz="1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 you</a:t>
            </a:r>
            <a:r>
              <a:rPr lang="en-US" sz="1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.</a:t>
            </a:r>
            <a:endParaRPr sz="100">
              <a:solidFill>
                <a:srgbClr val="FF5358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648" name="Google Shape;648;p105"/>
          <p:cNvSpPr txBox="1"/>
          <p:nvPr/>
        </p:nvSpPr>
        <p:spPr>
          <a:xfrm>
            <a:off x="12564946" y="7280838"/>
            <a:ext cx="9134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1800"/>
              <a:buFont typeface="Inter ExtraBold"/>
              <a:buNone/>
            </a:pPr>
            <a:r>
              <a:rPr lang="en-US" sz="4100">
                <a:solidFill>
                  <a:srgbClr val="0E283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Any questions?</a:t>
            </a:r>
            <a:endParaRPr sz="35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49" name="Google Shape;649;p105"/>
          <p:cNvCxnSpPr/>
          <p:nvPr/>
        </p:nvCxnSpPr>
        <p:spPr>
          <a:xfrm>
            <a:off x="12564960" y="8799071"/>
            <a:ext cx="630900" cy="0"/>
          </a:xfrm>
          <a:prstGeom prst="straightConnector1">
            <a:avLst/>
          </a:prstGeom>
          <a:noFill/>
          <a:ln cap="flat" cmpd="sng" w="25400">
            <a:solidFill>
              <a:srgbClr val="67717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50" name="Google Shape;650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24575" y="3831951"/>
            <a:ext cx="3568125" cy="35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54325" y="9725446"/>
            <a:ext cx="3708626" cy="20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5"/>
          <p:cNvSpPr txBox="1"/>
          <p:nvPr>
            <p:ph idx="12" type="sldNum"/>
          </p:nvPr>
        </p:nvSpPr>
        <p:spPr>
          <a:xfrm>
            <a:off x="288901" y="1313153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E283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251" y="0"/>
            <a:ext cx="18140751" cy="14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4375" y="734250"/>
            <a:ext cx="2104950" cy="4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6226" y="6071600"/>
            <a:ext cx="2969226" cy="101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1"/>
          <p:cNvSpPr txBox="1"/>
          <p:nvPr/>
        </p:nvSpPr>
        <p:spPr>
          <a:xfrm>
            <a:off x="1427711" y="6683987"/>
            <a:ext cx="97329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25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Location Intelligence provider, helping companies solve complex business questions using reliable geospatial insights. </a:t>
            </a:r>
            <a:endParaRPr sz="1800">
              <a:solidFill>
                <a:srgbClr val="67718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357" name="Google Shape;357;p81"/>
          <p:cNvGrpSpPr/>
          <p:nvPr/>
        </p:nvGrpSpPr>
        <p:grpSpPr>
          <a:xfrm>
            <a:off x="0" y="4857758"/>
            <a:ext cx="12794748" cy="8857493"/>
            <a:chOff x="-1" y="4199838"/>
            <a:chExt cx="12588300" cy="9516000"/>
          </a:xfrm>
        </p:grpSpPr>
        <p:sp>
          <p:nvSpPr>
            <p:cNvPr id="358" name="Google Shape;358;p81"/>
            <p:cNvSpPr/>
            <p:nvPr/>
          </p:nvSpPr>
          <p:spPr>
            <a:xfrm>
              <a:off x="-1" y="4199838"/>
              <a:ext cx="12588300" cy="95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9" name="Google Shape;359;p81"/>
            <p:cNvSpPr txBox="1"/>
            <p:nvPr/>
          </p:nvSpPr>
          <p:spPr>
            <a:xfrm>
              <a:off x="1404675" y="7448696"/>
              <a:ext cx="62562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53E"/>
                </a:buClr>
                <a:buSzPts val="5500"/>
                <a:buFont typeface="Inter ExtraBold"/>
                <a:buNone/>
              </a:pPr>
              <a:r>
                <a:rPr lang="en-US" sz="5600">
                  <a:solidFill>
                    <a:srgbClr val="0E283D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Echo Analytics</a:t>
              </a:r>
              <a:r>
                <a:rPr lang="en-US" sz="5600">
                  <a:solidFill>
                    <a:srgbClr val="FF5358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.</a:t>
              </a:r>
              <a:endParaRPr sz="15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endParaRPr>
            </a:p>
          </p:txBody>
        </p:sp>
      </p:grpSp>
      <p:sp>
        <p:nvSpPr>
          <p:cNvPr id="360" name="Google Shape;360;p81"/>
          <p:cNvSpPr txBox="1"/>
          <p:nvPr/>
        </p:nvSpPr>
        <p:spPr>
          <a:xfrm>
            <a:off x="1271850" y="9589125"/>
            <a:ext cx="1004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6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Location Intelligence provider, helping companies solve complex business questions using reliable </a:t>
            </a:r>
            <a:r>
              <a:rPr lang="en-US" sz="36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geospatial</a:t>
            </a:r>
            <a:r>
              <a:rPr lang="en-US" sz="36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 insights.</a:t>
            </a:r>
            <a:endParaRPr sz="2900">
              <a:solidFill>
                <a:srgbClr val="67718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2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366" name="Google Shape;366;p82"/>
          <p:cNvSpPr txBox="1"/>
          <p:nvPr/>
        </p:nvSpPr>
        <p:spPr>
          <a:xfrm>
            <a:off x="3939900" y="4654100"/>
            <a:ext cx="1650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47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Geospatial data is everywhere</a:t>
            </a:r>
            <a:endParaRPr sz="47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82"/>
          <p:cNvSpPr txBox="1"/>
          <p:nvPr/>
        </p:nvSpPr>
        <p:spPr>
          <a:xfrm>
            <a:off x="3939900" y="3575907"/>
            <a:ext cx="158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5500"/>
              <a:buFont typeface="Inter ExtraBold"/>
              <a:buNone/>
            </a:pPr>
            <a:r>
              <a:rPr i="0" lang="en-US" sz="6400" cap="none" strike="noStrike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01</a:t>
            </a:r>
            <a:r>
              <a:rPr i="0" lang="en-US" sz="6400" u="none" cap="none" strike="noStrike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.</a:t>
            </a:r>
            <a:endParaRPr sz="23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82"/>
          <p:cNvSpPr txBox="1"/>
          <p:nvPr/>
        </p:nvSpPr>
        <p:spPr>
          <a:xfrm>
            <a:off x="3939900" y="5424500"/>
            <a:ext cx="165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30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How to make a good decision based analysis?</a:t>
            </a:r>
            <a:endParaRPr sz="3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82"/>
          <p:cNvSpPr txBox="1"/>
          <p:nvPr/>
        </p:nvSpPr>
        <p:spPr>
          <a:xfrm>
            <a:off x="3939900" y="7476675"/>
            <a:ext cx="1650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47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Everyone is data driven but…</a:t>
            </a:r>
            <a:endParaRPr sz="47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82"/>
          <p:cNvSpPr txBox="1"/>
          <p:nvPr/>
        </p:nvSpPr>
        <p:spPr>
          <a:xfrm>
            <a:off x="3939900" y="6398482"/>
            <a:ext cx="158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5500"/>
              <a:buFont typeface="Inter ExtraBold"/>
              <a:buNone/>
            </a:pPr>
            <a:r>
              <a:rPr i="0" lang="en-US" sz="6400" cap="none" strike="noStrike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</a:t>
            </a:r>
            <a:r>
              <a:rPr lang="en-US" sz="64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</a:t>
            </a:r>
            <a:r>
              <a:rPr i="0" lang="en-US" sz="6400" u="none" cap="none" strike="noStrike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.</a:t>
            </a:r>
            <a:endParaRPr sz="23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82"/>
          <p:cNvSpPr txBox="1"/>
          <p:nvPr/>
        </p:nvSpPr>
        <p:spPr>
          <a:xfrm>
            <a:off x="3939900" y="8399475"/>
            <a:ext cx="1969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8150" lvl="0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300"/>
              <a:buFont typeface="Lexend"/>
              <a:buChar char="●"/>
            </a:pPr>
            <a:r>
              <a:rPr lang="en-US" sz="33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54% of Marketing Leaders think Analytics has not had the expected impact</a:t>
            </a:r>
            <a:endParaRPr sz="3300">
              <a:solidFill>
                <a:srgbClr val="0E283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8150" lvl="0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300"/>
              <a:buFont typeface="Lexend"/>
              <a:buChar char="●"/>
            </a:pPr>
            <a:r>
              <a:rPr lang="en-US" sz="33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Low impact projects are a major source of dissatisfaction among data practitioners</a:t>
            </a:r>
            <a:endParaRPr sz="3300">
              <a:solidFill>
                <a:srgbClr val="0E283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8150" lvl="0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358"/>
              </a:buClr>
              <a:buSzPts val="3300"/>
              <a:buFont typeface="Lexend"/>
              <a:buChar char="●"/>
            </a:pPr>
            <a:r>
              <a:rPr lang="en-US" sz="33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How to improve the impact of my data project?</a:t>
            </a:r>
            <a:endParaRPr sz="3300">
              <a:solidFill>
                <a:srgbClr val="0E283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82"/>
          <p:cNvSpPr txBox="1"/>
          <p:nvPr/>
        </p:nvSpPr>
        <p:spPr>
          <a:xfrm>
            <a:off x="3939900" y="11758450"/>
            <a:ext cx="1650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47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Some theory, Framework, and Use Cases</a:t>
            </a:r>
            <a:endParaRPr sz="47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82"/>
          <p:cNvSpPr txBox="1"/>
          <p:nvPr/>
        </p:nvSpPr>
        <p:spPr>
          <a:xfrm>
            <a:off x="3939900" y="10680257"/>
            <a:ext cx="158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5500"/>
              <a:buFont typeface="Inter ExtraBold"/>
              <a:buNone/>
            </a:pPr>
            <a:r>
              <a:rPr i="0" lang="en-US" sz="6400" cap="none" strike="noStrike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</a:t>
            </a:r>
            <a:r>
              <a:rPr lang="en-US" sz="64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3</a:t>
            </a:r>
            <a:r>
              <a:rPr i="0" lang="en-US" sz="6400" u="none" cap="none" strike="noStrike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.</a:t>
            </a:r>
            <a:endParaRPr sz="23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82"/>
          <p:cNvSpPr txBox="1"/>
          <p:nvPr/>
        </p:nvSpPr>
        <p:spPr>
          <a:xfrm>
            <a:off x="2338575" y="1747850"/>
            <a:ext cx="1650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60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What’s in it for you</a:t>
            </a:r>
            <a:r>
              <a:rPr lang="en-US" sz="60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?</a:t>
            </a:r>
            <a:endParaRPr sz="6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83D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3"/>
          <p:cNvSpPr/>
          <p:nvPr/>
        </p:nvSpPr>
        <p:spPr>
          <a:xfrm>
            <a:off x="-1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0" name="Google Shape;380;p83"/>
          <p:cNvSpPr txBox="1"/>
          <p:nvPr/>
        </p:nvSpPr>
        <p:spPr>
          <a:xfrm>
            <a:off x="2154426" y="4866500"/>
            <a:ext cx="16038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10000"/>
              <a:buFont typeface="Inter ExtraBold"/>
              <a:buNone/>
            </a:pPr>
            <a:r>
              <a:rPr lang="en-US" sz="10000">
                <a:solidFill>
                  <a:srgbClr val="F6F8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Decision Science 101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cxnSp>
        <p:nvCxnSpPr>
          <p:cNvPr id="381" name="Google Shape;381;p83"/>
          <p:cNvCxnSpPr/>
          <p:nvPr/>
        </p:nvCxnSpPr>
        <p:spPr>
          <a:xfrm>
            <a:off x="2154435" y="6851650"/>
            <a:ext cx="630768" cy="0"/>
          </a:xfrm>
          <a:prstGeom prst="straightConnector1">
            <a:avLst/>
          </a:prstGeom>
          <a:noFill/>
          <a:ln cap="flat" cmpd="sng" w="25400">
            <a:solidFill>
              <a:srgbClr val="F6F8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82" name="Google Shape;382;p83"/>
          <p:cNvSpPr txBox="1"/>
          <p:nvPr/>
        </p:nvSpPr>
        <p:spPr>
          <a:xfrm>
            <a:off x="2154420" y="7604050"/>
            <a:ext cx="58377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25000"/>
              <a:buFont typeface="Inter ExtraBold"/>
              <a:buNone/>
            </a:pPr>
            <a:r>
              <a:rPr b="1" lang="en-US" sz="20000">
                <a:solidFill>
                  <a:srgbClr val="F6F8FF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b="1" i="0" lang="en-US" sz="20000" u="none" cap="none" strike="noStrike">
                <a:solidFill>
                  <a:srgbClr val="F6F8FF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b="1" i="0" lang="en-US" sz="20000" u="none" cap="none" strike="noStrike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0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83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4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389" name="Google Shape;389;p84"/>
          <p:cNvSpPr txBox="1"/>
          <p:nvPr/>
        </p:nvSpPr>
        <p:spPr>
          <a:xfrm>
            <a:off x="2103635" y="2660300"/>
            <a:ext cx="79602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55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Three pillars of Decision Making</a:t>
            </a:r>
            <a:r>
              <a:rPr lang="en-US" sz="55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.</a:t>
            </a:r>
            <a:endParaRPr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84"/>
          <p:cNvSpPr txBox="1"/>
          <p:nvPr/>
        </p:nvSpPr>
        <p:spPr>
          <a:xfrm>
            <a:off x="258738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DO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WANT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91" name="Google Shape;391;p84"/>
          <p:cNvSpPr txBox="1"/>
          <p:nvPr/>
        </p:nvSpPr>
        <p:spPr>
          <a:xfrm>
            <a:off x="960663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CAN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DO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92" name="Google Shape;392;p84"/>
          <p:cNvSpPr txBox="1"/>
          <p:nvPr/>
        </p:nvSpPr>
        <p:spPr>
          <a:xfrm>
            <a:off x="1667553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DO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KNOW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93" name="Google Shape;393;p84"/>
          <p:cNvSpPr txBox="1"/>
          <p:nvPr/>
        </p:nvSpPr>
        <p:spPr>
          <a:xfrm>
            <a:off x="2587375" y="9322000"/>
            <a:ext cx="55278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What is your strategy? 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What are you trying to achieve?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4" name="Google Shape;394;p84"/>
          <p:cNvSpPr txBox="1"/>
          <p:nvPr/>
        </p:nvSpPr>
        <p:spPr>
          <a:xfrm>
            <a:off x="9606625" y="9322000"/>
            <a:ext cx="55278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What are my options?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Do I have the right resources?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5" name="Google Shape;395;p84"/>
          <p:cNvSpPr txBox="1"/>
          <p:nvPr/>
        </p:nvSpPr>
        <p:spPr>
          <a:xfrm>
            <a:off x="16625875" y="9322000"/>
            <a:ext cx="48624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What is the information I need?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rgbClr val="0E283D"/>
              </a:buClr>
              <a:buSzPts val="3000"/>
              <a:buFont typeface="Lexend Light"/>
              <a:buAutoNum type="arabicPeriod"/>
            </a:pPr>
            <a:r>
              <a:rPr lang="en-US" sz="3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Is it reliable?</a:t>
            </a:r>
            <a:endParaRPr sz="3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84"/>
          <p:cNvSpPr/>
          <p:nvPr/>
        </p:nvSpPr>
        <p:spPr>
          <a:xfrm>
            <a:off x="25873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1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397" name="Google Shape;397;p84"/>
          <p:cNvSpPr/>
          <p:nvPr/>
        </p:nvSpPr>
        <p:spPr>
          <a:xfrm>
            <a:off x="95800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2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398" name="Google Shape;398;p84"/>
          <p:cNvSpPr/>
          <p:nvPr/>
        </p:nvSpPr>
        <p:spPr>
          <a:xfrm>
            <a:off x="165727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5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04" name="Google Shape;404;p85"/>
          <p:cNvSpPr txBox="1"/>
          <p:nvPr/>
        </p:nvSpPr>
        <p:spPr>
          <a:xfrm>
            <a:off x="2103635" y="2660300"/>
            <a:ext cx="79602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lang="en-US" sz="5500">
                <a:solidFill>
                  <a:srgbClr val="0E283D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Three pillars of Decision Making</a:t>
            </a:r>
            <a:r>
              <a:rPr lang="en-US" sz="5500">
                <a:solidFill>
                  <a:srgbClr val="FF5358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.</a:t>
            </a:r>
            <a:endParaRPr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85"/>
          <p:cNvSpPr txBox="1"/>
          <p:nvPr/>
        </p:nvSpPr>
        <p:spPr>
          <a:xfrm>
            <a:off x="5185950" y="9855400"/>
            <a:ext cx="1401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None/>
            </a:pPr>
            <a:r>
              <a:rPr lang="en-US" sz="4000">
                <a:solidFill>
                  <a:srgbClr val="0E283D"/>
                </a:solidFill>
                <a:latin typeface="Lexend Light"/>
                <a:ea typeface="Lexend Light"/>
                <a:cs typeface="Lexend Light"/>
                <a:sym typeface="Lexend Light"/>
              </a:rPr>
              <a:t>Once we know what we want, we can choose between the alternatives, considering the information we have</a:t>
            </a:r>
            <a:endParaRPr sz="4000">
              <a:solidFill>
                <a:srgbClr val="0E283D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6" name="Google Shape;406;p85"/>
          <p:cNvSpPr txBox="1"/>
          <p:nvPr/>
        </p:nvSpPr>
        <p:spPr>
          <a:xfrm>
            <a:off x="258738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DO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WANT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407" name="Google Shape;407;p85"/>
          <p:cNvSpPr txBox="1"/>
          <p:nvPr/>
        </p:nvSpPr>
        <p:spPr>
          <a:xfrm>
            <a:off x="960663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CAN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DO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408" name="Google Shape;408;p85"/>
          <p:cNvSpPr txBox="1"/>
          <p:nvPr/>
        </p:nvSpPr>
        <p:spPr>
          <a:xfrm>
            <a:off x="16675536" y="8252340"/>
            <a:ext cx="6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180"/>
              </a:buClr>
              <a:buSzPts val="1800"/>
              <a:buFont typeface="Inter Light"/>
              <a:buNone/>
            </a:pP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WHAT DO YOU </a:t>
            </a:r>
            <a:r>
              <a:rPr lang="en-US" sz="3300">
                <a:solidFill>
                  <a:srgbClr val="FF5358"/>
                </a:solidFill>
                <a:latin typeface="Lexend Black"/>
                <a:ea typeface="Lexend Black"/>
                <a:cs typeface="Lexend Black"/>
                <a:sym typeface="Lexend Black"/>
              </a:rPr>
              <a:t>KNOW</a:t>
            </a:r>
            <a:r>
              <a:rPr lang="en-US" sz="3300">
                <a:solidFill>
                  <a:srgbClr val="0E283D"/>
                </a:solidFill>
                <a:latin typeface="Lexend Black"/>
                <a:ea typeface="Lexend Black"/>
                <a:cs typeface="Lexend Black"/>
                <a:sym typeface="Lexend Black"/>
              </a:rPr>
              <a:t>?</a:t>
            </a:r>
            <a:endParaRPr sz="3300">
              <a:solidFill>
                <a:srgbClr val="0E283D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409" name="Google Shape;409;p85"/>
          <p:cNvSpPr/>
          <p:nvPr/>
        </p:nvSpPr>
        <p:spPr>
          <a:xfrm>
            <a:off x="25873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1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95800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2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11" name="Google Shape;411;p85"/>
          <p:cNvSpPr/>
          <p:nvPr/>
        </p:nvSpPr>
        <p:spPr>
          <a:xfrm>
            <a:off x="16572775" y="64770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169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6"/>
          <p:cNvSpPr/>
          <p:nvPr/>
        </p:nvSpPr>
        <p:spPr>
          <a:xfrm>
            <a:off x="-51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8FF"/>
              </a:buClr>
              <a:buSzPts val="5500"/>
              <a:buFont typeface="Inter ExtraBold"/>
              <a:buNone/>
            </a:pPr>
            <a:r>
              <a:rPr lang="en-US" sz="5500">
                <a:solidFill>
                  <a:srgbClr val="F6F8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Use Case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17" name="Google Shape;417;p86"/>
          <p:cNvSpPr/>
          <p:nvPr/>
        </p:nvSpPr>
        <p:spPr>
          <a:xfrm>
            <a:off x="12030492" y="12662779"/>
            <a:ext cx="323028" cy="161514"/>
          </a:xfrm>
          <a:custGeom>
            <a:rect b="b" l="l" r="r" t="t"/>
            <a:pathLst>
              <a:path extrusionOk="0" h="21600" w="2160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86"/>
          <p:cNvSpPr txBox="1"/>
          <p:nvPr/>
        </p:nvSpPr>
        <p:spPr>
          <a:xfrm>
            <a:off x="19526450" y="13077550"/>
            <a:ext cx="4229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Proprietary + Confidential</a:t>
            </a:r>
            <a:endParaRPr sz="1600">
              <a:solidFill>
                <a:srgbClr val="F8F8F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7"/>
          <p:cNvSpPr/>
          <p:nvPr/>
        </p:nvSpPr>
        <p:spPr>
          <a:xfrm>
            <a:off x="5541951" y="4175038"/>
            <a:ext cx="14681400" cy="214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53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24" name="Google Shape;424;p87"/>
          <p:cNvSpPr txBox="1"/>
          <p:nvPr>
            <p:ph idx="12" type="sldNum"/>
          </p:nvPr>
        </p:nvSpPr>
        <p:spPr>
          <a:xfrm>
            <a:off x="288926" y="12824287"/>
            <a:ext cx="6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fld id="{00000000-1234-1234-1234-123412341234}" type="slidenum">
              <a:rPr b="1" i="0" lang="en-US" sz="1800">
                <a:solidFill>
                  <a:srgbClr val="30353E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/>
          </a:p>
        </p:txBody>
      </p:sp>
      <p:sp>
        <p:nvSpPr>
          <p:cNvPr id="425" name="Google Shape;425;p87"/>
          <p:cNvSpPr txBox="1"/>
          <p:nvPr/>
        </p:nvSpPr>
        <p:spPr>
          <a:xfrm>
            <a:off x="8881987" y="7303800"/>
            <a:ext cx="10302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Using POI and Polygon data to find the best location for your next shop opening.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26" name="Google Shape;426;p87"/>
          <p:cNvSpPr txBox="1"/>
          <p:nvPr/>
        </p:nvSpPr>
        <p:spPr>
          <a:xfrm>
            <a:off x="6527599" y="4652488"/>
            <a:ext cx="12710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1800"/>
              <a:buFont typeface="Inter"/>
              <a:buNone/>
            </a:pP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Imagine you work for a Fast food chain, </a:t>
            </a:r>
            <a:b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which project should be your 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first</a:t>
            </a:r>
            <a:r>
              <a:rPr lang="en-US" sz="3600">
                <a:solidFill>
                  <a:srgbClr val="30353E"/>
                </a:solidFill>
                <a:latin typeface="Lexend Medium"/>
                <a:ea typeface="Lexend Medium"/>
                <a:cs typeface="Lexend Medium"/>
                <a:sym typeface="Lexend Medium"/>
              </a:rPr>
              <a:t> priority</a:t>
            </a:r>
            <a:r>
              <a:rPr lang="en-US" sz="3600">
                <a:solidFill>
                  <a:srgbClr val="FF5358"/>
                </a:solidFill>
                <a:latin typeface="Lexend Medium"/>
                <a:ea typeface="Lexend Medium"/>
                <a:cs typeface="Lexend Medium"/>
                <a:sym typeface="Lexend Medium"/>
              </a:rPr>
              <a:t>?</a:t>
            </a:r>
            <a:endParaRPr sz="2900">
              <a:solidFill>
                <a:srgbClr val="FF535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7" name="Google Shape;427;p87"/>
          <p:cNvSpPr txBox="1"/>
          <p:nvPr/>
        </p:nvSpPr>
        <p:spPr>
          <a:xfrm>
            <a:off x="8881975" y="8958625"/>
            <a:ext cx="10302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A/B testing to find the best mascot between a unicorn and a cat.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28" name="Google Shape;428;p87"/>
          <p:cNvSpPr txBox="1"/>
          <p:nvPr/>
        </p:nvSpPr>
        <p:spPr>
          <a:xfrm>
            <a:off x="8881987" y="10613450"/>
            <a:ext cx="10302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677180"/>
                </a:solidFill>
                <a:latin typeface="Lexend Medium"/>
                <a:ea typeface="Lexend Medium"/>
                <a:cs typeface="Lexend Medium"/>
                <a:sym typeface="Lexend Medium"/>
              </a:rPr>
              <a:t>Using Mobility data and Transaction data to reduce customer churn.</a:t>
            </a:r>
            <a:endParaRPr sz="2400">
              <a:solidFill>
                <a:srgbClr val="67718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29" name="Google Shape;429;p87"/>
          <p:cNvSpPr/>
          <p:nvPr/>
        </p:nvSpPr>
        <p:spPr>
          <a:xfrm>
            <a:off x="6580413" y="718185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A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30" name="Google Shape;430;p87"/>
          <p:cNvSpPr/>
          <p:nvPr/>
        </p:nvSpPr>
        <p:spPr>
          <a:xfrm>
            <a:off x="6580400" y="8836675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B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31" name="Google Shape;431;p87"/>
          <p:cNvSpPr/>
          <p:nvPr/>
        </p:nvSpPr>
        <p:spPr>
          <a:xfrm>
            <a:off x="6580413" y="10491500"/>
            <a:ext cx="1353000" cy="1269900"/>
          </a:xfrm>
          <a:prstGeom prst="roundRect">
            <a:avLst>
              <a:gd fmla="val 16667" name="adj"/>
            </a:avLst>
          </a:prstGeom>
          <a:solidFill>
            <a:srgbClr val="FF5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C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32" name="Google Shape;432;p87"/>
          <p:cNvSpPr txBox="1"/>
          <p:nvPr/>
        </p:nvSpPr>
        <p:spPr>
          <a:xfrm>
            <a:off x="1992374" y="2223025"/>
            <a:ext cx="8785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5500"/>
              <a:buFont typeface="Inter ExtraBold"/>
              <a:buNone/>
            </a:pPr>
            <a:r>
              <a:rPr b="1" lang="en-US" sz="6100">
                <a:solidFill>
                  <a:srgbClr val="0E283D"/>
                </a:solidFill>
                <a:latin typeface="Lexend"/>
                <a:ea typeface="Lexend"/>
                <a:cs typeface="Lexend"/>
                <a:sym typeface="Lexend"/>
              </a:rPr>
              <a:t>Making a choice</a:t>
            </a:r>
            <a:r>
              <a:rPr b="1" lang="en-US" sz="6100">
                <a:solidFill>
                  <a:srgbClr val="FF5358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1" sz="2000">
              <a:solidFill>
                <a:srgbClr val="FF535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